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2"/>
  </p:notesMasterIdLst>
  <p:sldIdLst>
    <p:sldId id="256" r:id="rId2"/>
    <p:sldId id="257" r:id="rId3"/>
    <p:sldId id="258" r:id="rId4"/>
    <p:sldId id="259" r:id="rId5"/>
    <p:sldId id="260" r:id="rId6"/>
    <p:sldId id="273" r:id="rId7"/>
    <p:sldId id="261" r:id="rId8"/>
    <p:sldId id="262" r:id="rId9"/>
    <p:sldId id="263" r:id="rId10"/>
    <p:sldId id="264" r:id="rId11"/>
    <p:sldId id="265" r:id="rId12"/>
    <p:sldId id="266" r:id="rId13"/>
    <p:sldId id="267" r:id="rId14"/>
    <p:sldId id="275" r:id="rId15"/>
    <p:sldId id="268" r:id="rId16"/>
    <p:sldId id="269" r:id="rId17"/>
    <p:sldId id="270" r:id="rId18"/>
    <p:sldId id="276" r:id="rId19"/>
    <p:sldId id="271" r:id="rId20"/>
    <p:sldId id="272" r:id="rId21"/>
  </p:sldIdLst>
  <p:sldSz cx="12192000" cy="6858000"/>
  <p:notesSz cx="6858000" cy="9144000"/>
  <p:embeddedFontLst>
    <p:embeddedFont>
      <p:font typeface="Stardos Stencil" panose="020B0604020202020204" charset="0"/>
      <p:regular r:id="rId23"/>
      <p:bold r:id="rId24"/>
    </p:embeddedFont>
    <p:embeddedFont>
      <p:font typeface="Trebuchet MS" panose="020B0603020202020204" pitchFamily="34" charset="0"/>
      <p:regular r:id="rId25"/>
      <p:bold r:id="rId26"/>
      <p:italic r:id="rId27"/>
      <p:boldItalic r:id="rId28"/>
    </p:embeddedFont>
    <p:embeddedFont>
      <p:font typeface="Calibri" panose="020F0502020204030204" pitchFamily="34" charset="0"/>
      <p:regular r:id="rId29"/>
      <p:bold r:id="rId30"/>
      <p:italic r:id="rId31"/>
      <p:boldItalic r:id="rId32"/>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GoogleSlidesCustomDataVersion2">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33" roundtripDataSignature="AMtx7miKw3oDpC5KKVV05YQJgxRiq6BBc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FD9C178-4665-459F-BBEA-760F071B5E59}">
  <a:tblStyle styleId="{9FD9C178-4665-459F-BBEA-760F071B5E59}" styleName="Table_0">
    <a:wholeTbl>
      <a:tcTxStyle b="off" i="off">
        <a:font>
          <a:latin typeface="Trebuchet MS"/>
          <a:ea typeface="Trebuchet MS"/>
          <a:cs typeface="Trebuchet MS"/>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EF4E7"/>
          </a:solidFill>
        </a:fill>
      </a:tcStyle>
    </a:wholeTbl>
    <a:band1H>
      <a:tcTxStyle/>
      <a:tcStyle>
        <a:tcBdr/>
        <a:fill>
          <a:solidFill>
            <a:srgbClr val="DBE9CB"/>
          </a:solidFill>
        </a:fill>
      </a:tcStyle>
    </a:band1H>
    <a:band2H>
      <a:tcTxStyle/>
      <a:tcStyle>
        <a:tcBdr/>
      </a:tcStyle>
    </a:band2H>
    <a:band1V>
      <a:tcTxStyle/>
      <a:tcStyle>
        <a:tcBdr/>
        <a:fill>
          <a:solidFill>
            <a:srgbClr val="DBE9CB"/>
          </a:solidFill>
        </a:fill>
      </a:tcStyle>
    </a:band1V>
    <a:band2V>
      <a:tcTxStyle/>
      <a:tcStyle>
        <a:tcBdr/>
      </a:tcStyle>
    </a:band2V>
    <a:lastCol>
      <a:tcTxStyle b="on" i="off">
        <a:font>
          <a:latin typeface="Trebuchet MS"/>
          <a:ea typeface="Trebuchet MS"/>
          <a:cs typeface="Trebuchet MS"/>
        </a:font>
        <a:schemeClr val="lt1"/>
      </a:tcTxStyle>
      <a:tcStyle>
        <a:tcBdr/>
        <a:fill>
          <a:solidFill>
            <a:schemeClr val="accent1"/>
          </a:solidFill>
        </a:fill>
      </a:tcStyle>
    </a:lastCol>
    <a:firstCol>
      <a:tcTxStyle b="on" i="off">
        <a:font>
          <a:latin typeface="Trebuchet MS"/>
          <a:ea typeface="Trebuchet MS"/>
          <a:cs typeface="Trebuchet MS"/>
        </a:font>
        <a:schemeClr val="lt1"/>
      </a:tcTxStyle>
      <a:tcStyle>
        <a:tcBdr/>
        <a:fill>
          <a:solidFill>
            <a:schemeClr val="accent1"/>
          </a:solidFill>
        </a:fill>
      </a:tcStyle>
    </a:firstCol>
    <a:lastRow>
      <a:tcTxStyle b="on" i="off">
        <a:font>
          <a:latin typeface="Trebuchet MS"/>
          <a:ea typeface="Trebuchet MS"/>
          <a:cs typeface="Trebuchet MS"/>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Trebuchet MS"/>
          <a:ea typeface="Trebuchet MS"/>
          <a:cs typeface="Trebuchet MS"/>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4.fntdata"/><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3.fntdata"/><Relationship Id="rId33"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7.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2.fntdata"/><Relationship Id="rId32" Type="http://schemas.openxmlformats.org/officeDocument/2006/relationships/font" Target="fonts/font10.fntdata"/><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1.fntdata"/><Relationship Id="rId28" Type="http://schemas.openxmlformats.org/officeDocument/2006/relationships/font" Target="fonts/font6.fntdata"/><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9.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font" Target="fonts/font5.fntdata"/><Relationship Id="rId30" Type="http://schemas.openxmlformats.org/officeDocument/2006/relationships/font" Target="fonts/font8.fntdata"/><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MY"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 name="Google Shape;14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1"/>
        <p:cNvGrpSpPr/>
        <p:nvPr/>
      </p:nvGrpSpPr>
      <p:grpSpPr>
        <a:xfrm>
          <a:off x="0" y="0"/>
          <a:ext cx="0" cy="0"/>
          <a:chOff x="0" y="0"/>
          <a:chExt cx="0" cy="0"/>
        </a:xfrm>
      </p:grpSpPr>
      <p:sp>
        <p:nvSpPr>
          <p:cNvPr id="212" name="Google Shape;212;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13" name="Google Shape;213;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4" name="Google Shape;214;p8: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MY"/>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just" rtl="0">
              <a:lnSpc>
                <a:spcPct val="107000"/>
              </a:lnSpc>
              <a:spcBef>
                <a:spcPts val="0"/>
              </a:spcBef>
              <a:spcAft>
                <a:spcPts val="0"/>
              </a:spcAft>
              <a:buClr>
                <a:schemeClr val="dk1"/>
              </a:buClr>
              <a:buSzPts val="1100"/>
              <a:buFont typeface="Arial"/>
              <a:buNone/>
            </a:pPr>
            <a:r>
              <a:rPr lang="en-MY">
                <a:latin typeface="Arial"/>
                <a:ea typeface="Arial"/>
                <a:cs typeface="Arial"/>
                <a:sym typeface="Arial"/>
              </a:rPr>
              <a:t>One of the </a:t>
            </a:r>
            <a:r>
              <a:rPr lang="en-MY">
                <a:solidFill>
                  <a:srgbClr val="C42F1A"/>
                </a:solidFill>
                <a:latin typeface="Arial"/>
                <a:ea typeface="Arial"/>
                <a:cs typeface="Arial"/>
                <a:sym typeface="Arial"/>
              </a:rPr>
              <a:t>adverse effects</a:t>
            </a:r>
            <a:r>
              <a:rPr lang="en-MY">
                <a:latin typeface="Arial"/>
                <a:ea typeface="Arial"/>
                <a:cs typeface="Arial"/>
                <a:sym typeface="Arial"/>
              </a:rPr>
              <a:t> commonly associated with resin based fissure sealants is the leaching of Bisphenol A (BPA). </a:t>
            </a:r>
            <a:endParaRPr>
              <a:latin typeface="Arial"/>
              <a:ea typeface="Arial"/>
              <a:cs typeface="Arial"/>
              <a:sym typeface="Arial"/>
            </a:endParaRPr>
          </a:p>
          <a:p>
            <a:pPr marL="457200" lvl="0" indent="-304800" algn="just" rtl="0">
              <a:lnSpc>
                <a:spcPct val="107000"/>
              </a:lnSpc>
              <a:spcBef>
                <a:spcPts val="0"/>
              </a:spcBef>
              <a:spcAft>
                <a:spcPts val="0"/>
              </a:spcAft>
              <a:buClr>
                <a:schemeClr val="dk1"/>
              </a:buClr>
              <a:buSzPts val="1200"/>
              <a:buChar char="➔"/>
            </a:pPr>
            <a:r>
              <a:rPr lang="en-MY">
                <a:latin typeface="Arial"/>
                <a:ea typeface="Arial"/>
                <a:cs typeface="Arial"/>
                <a:sym typeface="Arial"/>
              </a:rPr>
              <a:t>BPA is known to have estrogen-like effects which may place patients at risk. </a:t>
            </a:r>
            <a:endParaRPr>
              <a:latin typeface="Arial"/>
              <a:ea typeface="Arial"/>
              <a:cs typeface="Arial"/>
              <a:sym typeface="Arial"/>
            </a:endParaRPr>
          </a:p>
          <a:p>
            <a:pPr marL="457200" lvl="0" indent="-304800" algn="just" rtl="0">
              <a:lnSpc>
                <a:spcPct val="107000"/>
              </a:lnSpc>
              <a:spcBef>
                <a:spcPts val="0"/>
              </a:spcBef>
              <a:spcAft>
                <a:spcPts val="0"/>
              </a:spcAft>
              <a:buClr>
                <a:schemeClr val="dk1"/>
              </a:buClr>
              <a:buSzPts val="1200"/>
              <a:buChar char="➔"/>
            </a:pPr>
            <a:r>
              <a:rPr lang="en-MY">
                <a:latin typeface="Arial"/>
                <a:ea typeface="Arial"/>
                <a:cs typeface="Arial"/>
                <a:sym typeface="Arial"/>
              </a:rPr>
              <a:t>However, evidence does not support the transient effect of the small amount of BPA on patient’s health</a:t>
            </a:r>
            <a:endParaRPr sz="100"/>
          </a:p>
        </p:txBody>
      </p:sp>
      <p:sp>
        <p:nvSpPr>
          <p:cNvPr id="222" name="Google Shape;222;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7"/>
        <p:cNvGrpSpPr/>
        <p:nvPr/>
      </p:nvGrpSpPr>
      <p:grpSpPr>
        <a:xfrm>
          <a:off x="0" y="0"/>
          <a:ext cx="0" cy="0"/>
          <a:chOff x="0" y="0"/>
          <a:chExt cx="0" cy="0"/>
        </a:xfrm>
      </p:grpSpPr>
      <p:sp>
        <p:nvSpPr>
          <p:cNvPr id="228" name="Google Shape;228;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9" name="Google Shape;22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p:cNvGrpSpPr/>
        <p:nvPr/>
      </p:nvGrpSpPr>
      <p:grpSpPr>
        <a:xfrm>
          <a:off x="0" y="0"/>
          <a:ext cx="0" cy="0"/>
          <a:chOff x="0" y="0"/>
          <a:chExt cx="0" cy="0"/>
        </a:xfrm>
      </p:grpSpPr>
      <p:sp>
        <p:nvSpPr>
          <p:cNvPr id="235" name="Google Shape;235;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6" name="Google Shape;236;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4">
          <a:extLst>
            <a:ext uri="{FF2B5EF4-FFF2-40B4-BE49-F238E27FC236}">
              <a16:creationId xmlns:a16="http://schemas.microsoft.com/office/drawing/2014/main" id="{BB486901-A12E-8D54-FA3D-C203C86BEBCF}"/>
            </a:ext>
          </a:extLst>
        </p:cNvPr>
        <p:cNvGrpSpPr/>
        <p:nvPr/>
      </p:nvGrpSpPr>
      <p:grpSpPr>
        <a:xfrm>
          <a:off x="0" y="0"/>
          <a:ext cx="0" cy="0"/>
          <a:chOff x="0" y="0"/>
          <a:chExt cx="0" cy="0"/>
        </a:xfrm>
      </p:grpSpPr>
      <p:sp>
        <p:nvSpPr>
          <p:cNvPr id="235" name="Google Shape;235;p11:notes">
            <a:extLst>
              <a:ext uri="{FF2B5EF4-FFF2-40B4-BE49-F238E27FC236}">
                <a16:creationId xmlns:a16="http://schemas.microsoft.com/office/drawing/2014/main" id="{5B7120AB-C2FD-C3BF-7070-5E6875519037}"/>
              </a:ext>
            </a:extLst>
          </p:cNvPr>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6" name="Google Shape;236;p11:notes">
            <a:extLst>
              <a:ext uri="{FF2B5EF4-FFF2-40B4-BE49-F238E27FC236}">
                <a16:creationId xmlns:a16="http://schemas.microsoft.com/office/drawing/2014/main" id="{B48766AC-7AB9-B720-EFA7-2C7D112828A1}"/>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2451793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4" name="Google Shape;244;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1" name="Google Shape;251;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p:cNvGrpSpPr/>
        <p:nvPr/>
      </p:nvGrpSpPr>
      <p:grpSpPr>
        <a:xfrm>
          <a:off x="0" y="0"/>
          <a:ext cx="0" cy="0"/>
          <a:chOff x="0" y="0"/>
          <a:chExt cx="0" cy="0"/>
        </a:xfrm>
      </p:grpSpPr>
      <p:sp>
        <p:nvSpPr>
          <p:cNvPr id="263" name="Google Shape;263;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4" name="Google Shape;264;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2">
          <a:extLst>
            <a:ext uri="{FF2B5EF4-FFF2-40B4-BE49-F238E27FC236}">
              <a16:creationId xmlns:a16="http://schemas.microsoft.com/office/drawing/2014/main" id="{A90BA411-BB81-36A8-224F-806AB7A09331}"/>
            </a:ext>
          </a:extLst>
        </p:cNvPr>
        <p:cNvGrpSpPr/>
        <p:nvPr/>
      </p:nvGrpSpPr>
      <p:grpSpPr>
        <a:xfrm>
          <a:off x="0" y="0"/>
          <a:ext cx="0" cy="0"/>
          <a:chOff x="0" y="0"/>
          <a:chExt cx="0" cy="0"/>
        </a:xfrm>
      </p:grpSpPr>
      <p:sp>
        <p:nvSpPr>
          <p:cNvPr id="263" name="Google Shape;263;p14:notes">
            <a:extLst>
              <a:ext uri="{FF2B5EF4-FFF2-40B4-BE49-F238E27FC236}">
                <a16:creationId xmlns:a16="http://schemas.microsoft.com/office/drawing/2014/main" id="{A8267FBC-4FAD-7EA8-5971-BB8D116CDC5F}"/>
              </a:ext>
            </a:extLst>
          </p:cNvPr>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4" name="Google Shape;264;p14:notes">
            <a:extLst>
              <a:ext uri="{FF2B5EF4-FFF2-40B4-BE49-F238E27FC236}">
                <a16:creationId xmlns:a16="http://schemas.microsoft.com/office/drawing/2014/main" id="{172E1180-B621-BF24-50D6-8883A90E2A2D}"/>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6185377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9" name="Google Shape;289;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g3834e4c552e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57" name="Google Shape;157;g3834e4c552e_0_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8" name="Google Shape;158;g3834e4c552e_0_0:notes"/>
          <p:cNvSpPr txBox="1">
            <a:spLocks noGrp="1"/>
          </p:cNvSpPr>
          <p:nvPr>
            <p:ph type="sldNum" idx="12"/>
          </p:nvPr>
        </p:nvSpPr>
        <p:spPr>
          <a:xfrm>
            <a:off x="3884613" y="8685213"/>
            <a:ext cx="2971800" cy="457200"/>
          </a:xfrm>
          <a:prstGeom prst="rect">
            <a:avLst/>
          </a:prstGeom>
        </p:spPr>
        <p:txBody>
          <a:bodyPr spcFirstLastPara="1" wrap="square" lIns="91425" tIns="45700" rIns="91425" bIns="45700" anchor="b" anchorCtr="0">
            <a:noAutofit/>
          </a:bodyPr>
          <a:lstStyle/>
          <a:p>
            <a:pPr marL="0" lvl="0" indent="0" algn="r" rtl="0">
              <a:spcBef>
                <a:spcPts val="0"/>
              </a:spcBef>
              <a:spcAft>
                <a:spcPts val="0"/>
              </a:spcAft>
              <a:buClr>
                <a:srgbClr val="000000"/>
              </a:buClr>
              <a:buFont typeface="Arial"/>
              <a:buNone/>
            </a:pPr>
            <a:fld id="{00000000-1234-1234-1234-123412341234}" type="slidenum">
              <a:rPr lang="en-MY"/>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3"/>
        <p:cNvGrpSpPr/>
        <p:nvPr/>
      </p:nvGrpSpPr>
      <p:grpSpPr>
        <a:xfrm>
          <a:off x="0" y="0"/>
          <a:ext cx="0" cy="0"/>
          <a:chOff x="0" y="0"/>
          <a:chExt cx="0" cy="0"/>
        </a:xfrm>
      </p:grpSpPr>
      <p:sp>
        <p:nvSpPr>
          <p:cNvPr id="294" name="Google Shape;294;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5" name="Google Shape;295;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5" name="Google Shape;165;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4" name="Google Shape;174;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sz="1800" b="0" i="0" u="none" strike="noStrike">
                <a:solidFill>
                  <a:srgbClr val="000000"/>
                </a:solidFill>
                <a:latin typeface="Arial"/>
                <a:ea typeface="Arial"/>
                <a:cs typeface="Arial"/>
                <a:sym typeface="Arial"/>
              </a:rPr>
              <a:t>At the surface level, the results showed a statistically significant difference favoring FV. </a:t>
            </a:r>
            <a:endParaRPr b="0"/>
          </a:p>
          <a:p>
            <a:pPr marL="0" lvl="0" indent="0" algn="l" rtl="0">
              <a:spcBef>
                <a:spcPts val="0"/>
              </a:spcBef>
              <a:spcAft>
                <a:spcPts val="0"/>
              </a:spcAft>
              <a:buNone/>
            </a:pPr>
            <a:r>
              <a:rPr lang="en-MY" sz="1800" b="0" i="0" u="none" strike="noStrike">
                <a:solidFill>
                  <a:srgbClr val="000000"/>
                </a:solidFill>
                <a:latin typeface="Arial"/>
                <a:ea typeface="Arial"/>
                <a:cs typeface="Arial"/>
                <a:sym typeface="Arial"/>
              </a:rPr>
              <a:t>at the individual level, the meta-analysis showed that the risk of developing new dentine caries lesions was reduced by 12% among the children who received FV when compared to those who did not. </a:t>
            </a:r>
            <a:endParaRPr b="0"/>
          </a:p>
          <a:p>
            <a:pPr marL="0" lvl="0" indent="0" algn="l" rtl="0">
              <a:spcBef>
                <a:spcPts val="0"/>
              </a:spcBef>
              <a:spcAft>
                <a:spcPts val="0"/>
              </a:spcAft>
              <a:buNone/>
            </a:pPr>
            <a:r>
              <a:rPr lang="en-MY"/>
              <a:t/>
            </a:r>
            <a:br>
              <a:rPr lang="en-MY"/>
            </a:br>
            <a:endParaRPr/>
          </a:p>
        </p:txBody>
      </p:sp>
      <p:sp>
        <p:nvSpPr>
          <p:cNvPr id="175" name="Google Shape;175;p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MY"/>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2" name="Google Shape;182;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sz="1800" b="0" i="1" u="none" strike="noStrike">
                <a:solidFill>
                  <a:srgbClr val="292526"/>
                </a:solidFill>
                <a:latin typeface="Arial"/>
                <a:ea typeface="Arial"/>
                <a:cs typeface="Arial"/>
                <a:sym typeface="Arial"/>
              </a:rPr>
              <a:t>Prevention of ECC can be achieved by the use of various professionally-applied and self-applied topical fluorides. Compared to a non-fluoride control, the professional application of 0.9% difluorosilane at 3 months was the most effective in preventing ECC according to the ranking of interventions. However, the evidence was inconclusive for self-applied topical fluoride due to the large variations in the reporting of studies and ‘very low’ to ‘moderate’ for professionally applied topical fluoride interventions. Thus, the review recommends future good quality studies comparing two or more of these interventions with adequate follow-up to enhance the credibility of conclusions among different interventions for topical fluoride</a:t>
            </a:r>
            <a:endParaRPr b="0"/>
          </a:p>
          <a:p>
            <a:pPr marL="0" lvl="0" indent="0" algn="l" rtl="0">
              <a:spcBef>
                <a:spcPts val="1200"/>
              </a:spcBef>
              <a:spcAft>
                <a:spcPts val="0"/>
              </a:spcAft>
              <a:buNone/>
            </a:pPr>
            <a:r>
              <a:rPr lang="en-MY"/>
              <a:t/>
            </a:r>
            <a:br>
              <a:rPr lang="en-MY"/>
            </a:br>
            <a:endParaRPr/>
          </a:p>
        </p:txBody>
      </p:sp>
      <p:sp>
        <p:nvSpPr>
          <p:cNvPr id="183" name="Google Shape;183;p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MY"/>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a:extLst>
            <a:ext uri="{FF2B5EF4-FFF2-40B4-BE49-F238E27FC236}">
              <a16:creationId xmlns:a16="http://schemas.microsoft.com/office/drawing/2014/main" id="{C1E4C28A-B370-1676-7486-E677A5D4B1AE}"/>
            </a:ext>
          </a:extLst>
        </p:cNvPr>
        <p:cNvGrpSpPr/>
        <p:nvPr/>
      </p:nvGrpSpPr>
      <p:grpSpPr>
        <a:xfrm>
          <a:off x="0" y="0"/>
          <a:ext cx="0" cy="0"/>
          <a:chOff x="0" y="0"/>
          <a:chExt cx="0" cy="0"/>
        </a:xfrm>
      </p:grpSpPr>
      <p:sp>
        <p:nvSpPr>
          <p:cNvPr id="181" name="Google Shape;181;p4:notes">
            <a:extLst>
              <a:ext uri="{FF2B5EF4-FFF2-40B4-BE49-F238E27FC236}">
                <a16:creationId xmlns:a16="http://schemas.microsoft.com/office/drawing/2014/main" id="{970E9722-FCBE-E913-A679-383E660DEA99}"/>
              </a:ext>
            </a:extLst>
          </p:cNvPr>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2" name="Google Shape;182;p4:notes">
            <a:extLst>
              <a:ext uri="{FF2B5EF4-FFF2-40B4-BE49-F238E27FC236}">
                <a16:creationId xmlns:a16="http://schemas.microsoft.com/office/drawing/2014/main" id="{BD843A8D-5045-74CF-C139-5BB85043EAD6}"/>
              </a:ext>
            </a:extLst>
          </p:cNvPr>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MY" sz="1800" b="0" i="1" u="none" strike="noStrike">
                <a:solidFill>
                  <a:srgbClr val="292526"/>
                </a:solidFill>
                <a:latin typeface="Arial"/>
                <a:ea typeface="Arial"/>
                <a:cs typeface="Arial"/>
                <a:sym typeface="Arial"/>
              </a:rPr>
              <a:t>Prevention of ECC can be achieved by the use of various professionally-applied and self-applied topical fluorides. Compared to a non-fluoride control, the professional application of 0.9% difluorosilane at 3 months was the most effective in preventing ECC according to the ranking of interventions. However, the evidence was inconclusive for self-applied topical fluoride due to the large variations in the reporting of studies and ‘very low’ to ‘moderate’ for professionally applied topical fluoride interventions. Thus, the review recommends future good quality studies comparing two or more of these interventions with adequate follow-up to enhance the credibility of conclusions among different interventions for topical fluoride</a:t>
            </a:r>
            <a:endParaRPr b="0"/>
          </a:p>
          <a:p>
            <a:pPr marL="0" lvl="0" indent="0" algn="l" rtl="0">
              <a:spcBef>
                <a:spcPts val="1200"/>
              </a:spcBef>
              <a:spcAft>
                <a:spcPts val="0"/>
              </a:spcAft>
              <a:buNone/>
            </a:pPr>
            <a:r>
              <a:rPr lang="en-MY"/>
              <a:t/>
            </a:r>
            <a:br>
              <a:rPr lang="en-MY"/>
            </a:br>
            <a:endParaRPr/>
          </a:p>
        </p:txBody>
      </p:sp>
      <p:sp>
        <p:nvSpPr>
          <p:cNvPr id="183" name="Google Shape;183;p4:notes">
            <a:extLst>
              <a:ext uri="{FF2B5EF4-FFF2-40B4-BE49-F238E27FC236}">
                <a16:creationId xmlns:a16="http://schemas.microsoft.com/office/drawing/2014/main" id="{13426B75-ED57-1588-1828-56D50AA59ED7}"/>
              </a:ext>
            </a:extLst>
          </p:cNvPr>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MY"/>
              <a:t>6</a:t>
            </a:fld>
            <a:endParaRPr/>
          </a:p>
        </p:txBody>
      </p:sp>
    </p:spTree>
    <p:extLst>
      <p:ext uri="{BB962C8B-B14F-4D97-AF65-F5344CB8AC3E}">
        <p14:creationId xmlns:p14="http://schemas.microsoft.com/office/powerpoint/2010/main" val="18382795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8"/>
        <p:cNvGrpSpPr/>
        <p:nvPr/>
      </p:nvGrpSpPr>
      <p:grpSpPr>
        <a:xfrm>
          <a:off x="0" y="0"/>
          <a:ext cx="0" cy="0"/>
          <a:chOff x="0" y="0"/>
          <a:chExt cx="0" cy="0"/>
        </a:xfrm>
      </p:grpSpPr>
      <p:sp>
        <p:nvSpPr>
          <p:cNvPr id="189" name="Google Shape;189;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0" name="Google Shape;190;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8" name="Google Shape;19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5" name="Google Shape;205;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6" name="Google Shape;206;p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MY"/>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26"/>
        <p:cNvGrpSpPr/>
        <p:nvPr/>
      </p:nvGrpSpPr>
      <p:grpSpPr>
        <a:xfrm>
          <a:off x="0" y="0"/>
          <a:ext cx="0" cy="0"/>
          <a:chOff x="0" y="0"/>
          <a:chExt cx="0" cy="0"/>
        </a:xfrm>
      </p:grpSpPr>
      <p:grpSp>
        <p:nvGrpSpPr>
          <p:cNvPr id="27" name="Google Shape;27;p18"/>
          <p:cNvGrpSpPr/>
          <p:nvPr/>
        </p:nvGrpSpPr>
        <p:grpSpPr>
          <a:xfrm>
            <a:off x="0" y="-8467"/>
            <a:ext cx="12192000" cy="6866467"/>
            <a:chOff x="0" y="-8467"/>
            <a:chExt cx="12192000" cy="6866467"/>
          </a:xfrm>
        </p:grpSpPr>
        <p:cxnSp>
          <p:nvCxnSpPr>
            <p:cNvPr id="28" name="Google Shape;28;p18"/>
            <p:cNvCxnSpPr/>
            <p:nvPr/>
          </p:nvCxnSpPr>
          <p:spPr>
            <a:xfrm>
              <a:off x="9371012" y="0"/>
              <a:ext cx="1219200" cy="6858000"/>
            </a:xfrm>
            <a:prstGeom prst="straightConnector1">
              <a:avLst/>
            </a:prstGeom>
            <a:noFill/>
            <a:ln w="9525" cap="flat" cmpd="sng">
              <a:solidFill>
                <a:srgbClr val="BFBFBF"/>
              </a:solidFill>
              <a:prstDash val="solid"/>
              <a:round/>
              <a:headEnd type="none" w="sm" len="sm"/>
              <a:tailEnd type="none" w="sm" len="sm"/>
            </a:ln>
          </p:spPr>
        </p:cxnSp>
        <p:cxnSp>
          <p:nvCxnSpPr>
            <p:cNvPr id="29" name="Google Shape;29;p18"/>
            <p:cNvCxnSpPr/>
            <p:nvPr/>
          </p:nvCxnSpPr>
          <p:spPr>
            <a:xfrm flipH="1">
              <a:off x="7425267" y="3681413"/>
              <a:ext cx="4763558" cy="3176587"/>
            </a:xfrm>
            <a:prstGeom prst="straightConnector1">
              <a:avLst/>
            </a:prstGeom>
            <a:noFill/>
            <a:ln w="9525" cap="flat" cmpd="sng">
              <a:solidFill>
                <a:srgbClr val="D8D8D8"/>
              </a:solidFill>
              <a:prstDash val="solid"/>
              <a:round/>
              <a:headEnd type="none" w="sm" len="sm"/>
              <a:tailEnd type="none" w="sm" len="sm"/>
            </a:ln>
          </p:spPr>
        </p:cxnSp>
        <p:sp>
          <p:nvSpPr>
            <p:cNvPr id="30" name="Google Shape;30;p18"/>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31" name="Google Shape;31;p18"/>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32" name="Google Shape;32;p18"/>
            <p:cNvSpPr/>
            <p:nvPr/>
          </p:nvSpPr>
          <p:spPr>
            <a:xfrm>
              <a:off x="8932333" y="3048000"/>
              <a:ext cx="3259667" cy="3810000"/>
            </a:xfrm>
            <a:prstGeom prst="triangle">
              <a:avLst>
                <a:gd name="adj" fmla="val 100000"/>
              </a:avLst>
            </a:pr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18"/>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3F7818">
                <a:alpha val="69803"/>
              </a:srgbClr>
            </a:solidFill>
            <a:ln>
              <a:noFill/>
            </a:ln>
          </p:spPr>
        </p:sp>
        <p:sp>
          <p:nvSpPr>
            <p:cNvPr id="34" name="Google Shape;34;p18"/>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BFE471">
                <a:alpha val="69803"/>
              </a:srgbClr>
            </a:solidFill>
            <a:ln>
              <a:noFill/>
            </a:ln>
          </p:spPr>
        </p:sp>
        <p:sp>
          <p:nvSpPr>
            <p:cNvPr id="35" name="Google Shape;35;p18"/>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36" name="Google Shape;36;p18"/>
            <p:cNvSpPr/>
            <p:nvPr/>
          </p:nvSpPr>
          <p:spPr>
            <a:xfrm>
              <a:off x="10371666" y="3589867"/>
              <a:ext cx="1817159" cy="3268133"/>
            </a:xfrm>
            <a:prstGeom prst="triangle">
              <a:avLst>
                <a:gd name="adj" fmla="val 100000"/>
              </a:avLst>
            </a:pr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18"/>
            <p:cNvSpPr/>
            <p:nvPr/>
          </p:nvSpPr>
          <p:spPr>
            <a:xfrm rot="10800000">
              <a:off x="0" y="0"/>
              <a:ext cx="842596" cy="5666154"/>
            </a:xfrm>
            <a:prstGeom prst="triangle">
              <a:avLst>
                <a:gd name="adj" fmla="val 100000"/>
              </a:avLst>
            </a:pr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Google Shape;38;p18"/>
          <p:cNvSpPr txBox="1">
            <a:spLocks noGrp="1"/>
          </p:cNvSpPr>
          <p:nvPr>
            <p:ph type="ctrTitle"/>
          </p:nvPr>
        </p:nvSpPr>
        <p:spPr>
          <a:xfrm>
            <a:off x="1507067" y="2404534"/>
            <a:ext cx="7766936" cy="1646302"/>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Clr>
                <a:schemeClr val="accent1"/>
              </a:buClr>
              <a:buSzPts val="5400"/>
              <a:buFont typeface="Trebuchet MS"/>
              <a:buNone/>
              <a:defRPr sz="540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18"/>
          <p:cNvSpPr txBox="1">
            <a:spLocks noGrp="1"/>
          </p:cNvSpPr>
          <p:nvPr>
            <p:ph type="subTitle" idx="1"/>
          </p:nvPr>
        </p:nvSpPr>
        <p:spPr>
          <a:xfrm>
            <a:off x="1507067" y="4050833"/>
            <a:ext cx="7766936" cy="1096899"/>
          </a:xfrm>
          <a:prstGeom prst="rect">
            <a:avLst/>
          </a:prstGeom>
          <a:noFill/>
          <a:ln>
            <a:noFill/>
          </a:ln>
        </p:spPr>
        <p:txBody>
          <a:bodyPr spcFirstLastPara="1" wrap="square" lIns="91425" tIns="45700" rIns="91425" bIns="45700" anchor="t" anchorCtr="0">
            <a:normAutofit/>
          </a:bodyPr>
          <a:lstStyle>
            <a:lvl1pPr lvl="0" algn="r">
              <a:spcBef>
                <a:spcPts val="1000"/>
              </a:spcBef>
              <a:spcAft>
                <a:spcPts val="0"/>
              </a:spcAft>
              <a:buSzPts val="1440"/>
              <a:buNone/>
              <a:defRPr>
                <a:solidFill>
                  <a:srgbClr val="7F7F7F"/>
                </a:solidFill>
              </a:defRPr>
            </a:lvl1pPr>
            <a:lvl2pPr lvl="1" algn="ctr">
              <a:spcBef>
                <a:spcPts val="1000"/>
              </a:spcBef>
              <a:spcAft>
                <a:spcPts val="0"/>
              </a:spcAft>
              <a:buSzPts val="1280"/>
              <a:buNone/>
              <a:defRPr>
                <a:solidFill>
                  <a:srgbClr val="888888"/>
                </a:solidFill>
              </a:defRPr>
            </a:lvl2pPr>
            <a:lvl3pPr lvl="2" algn="ctr">
              <a:spcBef>
                <a:spcPts val="1000"/>
              </a:spcBef>
              <a:spcAft>
                <a:spcPts val="0"/>
              </a:spcAft>
              <a:buSzPts val="1120"/>
              <a:buNone/>
              <a:defRPr>
                <a:solidFill>
                  <a:srgbClr val="888888"/>
                </a:solidFill>
              </a:defRPr>
            </a:lvl3pPr>
            <a:lvl4pPr lvl="3" algn="ctr">
              <a:spcBef>
                <a:spcPts val="1000"/>
              </a:spcBef>
              <a:spcAft>
                <a:spcPts val="0"/>
              </a:spcAft>
              <a:buSzPts val="960"/>
              <a:buNone/>
              <a:defRPr>
                <a:solidFill>
                  <a:srgbClr val="888888"/>
                </a:solidFill>
              </a:defRPr>
            </a:lvl4pPr>
            <a:lvl5pPr lvl="4" algn="ctr">
              <a:spcBef>
                <a:spcPts val="1000"/>
              </a:spcBef>
              <a:spcAft>
                <a:spcPts val="0"/>
              </a:spcAft>
              <a:buSzPts val="960"/>
              <a:buNone/>
              <a:defRPr>
                <a:solidFill>
                  <a:srgbClr val="888888"/>
                </a:solidFill>
              </a:defRPr>
            </a:lvl5pPr>
            <a:lvl6pPr lvl="5" algn="ctr">
              <a:spcBef>
                <a:spcPts val="1000"/>
              </a:spcBef>
              <a:spcAft>
                <a:spcPts val="0"/>
              </a:spcAft>
              <a:buSzPts val="960"/>
              <a:buNone/>
              <a:defRPr>
                <a:solidFill>
                  <a:srgbClr val="888888"/>
                </a:solidFill>
              </a:defRPr>
            </a:lvl6pPr>
            <a:lvl7pPr lvl="6" algn="ctr">
              <a:spcBef>
                <a:spcPts val="1000"/>
              </a:spcBef>
              <a:spcAft>
                <a:spcPts val="0"/>
              </a:spcAft>
              <a:buSzPts val="960"/>
              <a:buNone/>
              <a:defRPr>
                <a:solidFill>
                  <a:srgbClr val="888888"/>
                </a:solidFill>
              </a:defRPr>
            </a:lvl7pPr>
            <a:lvl8pPr lvl="7" algn="ctr">
              <a:spcBef>
                <a:spcPts val="1000"/>
              </a:spcBef>
              <a:spcAft>
                <a:spcPts val="0"/>
              </a:spcAft>
              <a:buSzPts val="960"/>
              <a:buNone/>
              <a:defRPr>
                <a:solidFill>
                  <a:srgbClr val="888888"/>
                </a:solidFill>
              </a:defRPr>
            </a:lvl8pPr>
            <a:lvl9pPr lvl="8" algn="ctr">
              <a:spcBef>
                <a:spcPts val="1000"/>
              </a:spcBef>
              <a:spcAft>
                <a:spcPts val="0"/>
              </a:spcAft>
              <a:buSzPts val="960"/>
              <a:buNone/>
              <a:defRPr>
                <a:solidFill>
                  <a:srgbClr val="888888"/>
                </a:solidFill>
              </a:defRPr>
            </a:lvl9pPr>
          </a:lstStyle>
          <a:p>
            <a:endParaRPr/>
          </a:p>
        </p:txBody>
      </p:sp>
      <p:sp>
        <p:nvSpPr>
          <p:cNvPr id="40" name="Google Shape;40;p18"/>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18"/>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18"/>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94"/>
        <p:cNvGrpSpPr/>
        <p:nvPr/>
      </p:nvGrpSpPr>
      <p:grpSpPr>
        <a:xfrm>
          <a:off x="0" y="0"/>
          <a:ext cx="0" cy="0"/>
          <a:chOff x="0" y="0"/>
          <a:chExt cx="0" cy="0"/>
        </a:xfrm>
      </p:grpSpPr>
      <p:sp>
        <p:nvSpPr>
          <p:cNvPr id="95" name="Google Shape;95;p27"/>
          <p:cNvSpPr txBox="1">
            <a:spLocks noGrp="1"/>
          </p:cNvSpPr>
          <p:nvPr>
            <p:ph type="title"/>
          </p:nvPr>
        </p:nvSpPr>
        <p:spPr>
          <a:xfrm>
            <a:off x="677335" y="609600"/>
            <a:ext cx="8596668" cy="3403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27"/>
          <p:cNvSpPr txBox="1">
            <a:spLocks noGrp="1"/>
          </p:cNvSpPr>
          <p:nvPr>
            <p:ph type="body" idx="1"/>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97" name="Google Shape;97;p27"/>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27"/>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9" name="Google Shape;99;p27"/>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100"/>
        <p:cNvGrpSpPr/>
        <p:nvPr/>
      </p:nvGrpSpPr>
      <p:grpSpPr>
        <a:xfrm>
          <a:off x="0" y="0"/>
          <a:ext cx="0" cy="0"/>
          <a:chOff x="0" y="0"/>
          <a:chExt cx="0" cy="0"/>
        </a:xfrm>
      </p:grpSpPr>
      <p:sp>
        <p:nvSpPr>
          <p:cNvPr id="101" name="Google Shape;101;p28"/>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28"/>
          <p:cNvSpPr txBox="1">
            <a:spLocks noGrp="1"/>
          </p:cNvSpPr>
          <p:nvPr>
            <p:ph type="body" idx="1"/>
          </p:nvPr>
        </p:nvSpPr>
        <p:spPr>
          <a:xfrm>
            <a:off x="1366139" y="3632200"/>
            <a:ext cx="7224524" cy="381000"/>
          </a:xfrm>
          <a:prstGeom prst="rect">
            <a:avLst/>
          </a:prstGeom>
          <a:noFill/>
          <a:ln>
            <a:noFill/>
          </a:ln>
        </p:spPr>
        <p:txBody>
          <a:bodyPr spcFirstLastPara="1" wrap="square" lIns="91425" tIns="45700" rIns="91425" bIns="45700" anchor="ctr" anchorCtr="0">
            <a:noAutofit/>
          </a:bodyPr>
          <a:lstStyle>
            <a:lvl1pPr marL="457200" lvl="0" indent="-228600" algn="l">
              <a:spcBef>
                <a:spcPts val="1000"/>
              </a:spcBef>
              <a:spcAft>
                <a:spcPts val="0"/>
              </a:spcAft>
              <a:buSzPts val="1280"/>
              <a:buFont typeface="Trebuchet MS"/>
              <a:buNone/>
              <a:defRPr sz="1600">
                <a:solidFill>
                  <a:srgbClr val="7F7F7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03" name="Google Shape;103;p28"/>
          <p:cNvSpPr txBox="1">
            <a:spLocks noGrp="1"/>
          </p:cNvSpPr>
          <p:nvPr>
            <p:ph type="body" idx="2"/>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04" name="Google Shape;104;p28"/>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5" name="Google Shape;105;p28"/>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6" name="Google Shape;106;p28"/>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MY"/>
              <a:t>‹#›</a:t>
            </a:fld>
            <a:endParaRPr/>
          </a:p>
        </p:txBody>
      </p:sp>
      <p:sp>
        <p:nvSpPr>
          <p:cNvPr id="107" name="Google Shape;107;p28"/>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MY" sz="8000">
                <a:solidFill>
                  <a:srgbClr val="BFE471"/>
                </a:solidFill>
                <a:latin typeface="Arial"/>
                <a:ea typeface="Arial"/>
                <a:cs typeface="Arial"/>
                <a:sym typeface="Arial"/>
              </a:rPr>
              <a:t>“</a:t>
            </a:r>
            <a:endParaRPr/>
          </a:p>
        </p:txBody>
      </p:sp>
      <p:sp>
        <p:nvSpPr>
          <p:cNvPr id="108" name="Google Shape;108;p28"/>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MY" sz="8000">
                <a:solidFill>
                  <a:srgbClr val="BFE471"/>
                </a:solidFill>
                <a:latin typeface="Arial"/>
                <a:ea typeface="Arial"/>
                <a:cs typeface="Arial"/>
                <a:sym typeface="Arial"/>
              </a:rPr>
              <a:t>”</a:t>
            </a:r>
            <a:endParaRPr sz="1800">
              <a:solidFill>
                <a:srgbClr val="BFE471"/>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109"/>
        <p:cNvGrpSpPr/>
        <p:nvPr/>
      </p:nvGrpSpPr>
      <p:grpSpPr>
        <a:xfrm>
          <a:off x="0" y="0"/>
          <a:ext cx="0" cy="0"/>
          <a:chOff x="0" y="0"/>
          <a:chExt cx="0" cy="0"/>
        </a:xfrm>
      </p:grpSpPr>
      <p:sp>
        <p:nvSpPr>
          <p:cNvPr id="110" name="Google Shape;110;p29"/>
          <p:cNvSpPr txBox="1">
            <a:spLocks noGrp="1"/>
          </p:cNvSpPr>
          <p:nvPr>
            <p:ph type="title"/>
          </p:nvPr>
        </p:nvSpPr>
        <p:spPr>
          <a:xfrm>
            <a:off x="677335" y="1931988"/>
            <a:ext cx="8596668" cy="259546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1" name="Google Shape;111;p29"/>
          <p:cNvSpPr txBox="1">
            <a:spLocks noGrp="1"/>
          </p:cNvSpPr>
          <p:nvPr>
            <p:ph type="body" idx="1"/>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12" name="Google Shape;112;p29"/>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29"/>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29"/>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Name Card">
  <p:cSld name="Quote Name Card">
    <p:spTree>
      <p:nvGrpSpPr>
        <p:cNvPr id="1" name="Shape 115"/>
        <p:cNvGrpSpPr/>
        <p:nvPr/>
      </p:nvGrpSpPr>
      <p:grpSpPr>
        <a:xfrm>
          <a:off x="0" y="0"/>
          <a:ext cx="0" cy="0"/>
          <a:chOff x="0" y="0"/>
          <a:chExt cx="0" cy="0"/>
        </a:xfrm>
      </p:grpSpPr>
      <p:sp>
        <p:nvSpPr>
          <p:cNvPr id="116" name="Google Shape;116;p30"/>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7" name="Google Shape;117;p30"/>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rgbClr val="3F3F3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18" name="Google Shape;118;p30"/>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19" name="Google Shape;119;p30"/>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30"/>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30"/>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MY"/>
              <a:t>‹#›</a:t>
            </a:fld>
            <a:endParaRPr/>
          </a:p>
        </p:txBody>
      </p:sp>
      <p:sp>
        <p:nvSpPr>
          <p:cNvPr id="122" name="Google Shape;122;p30"/>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MY" sz="8000">
                <a:solidFill>
                  <a:srgbClr val="BFE471"/>
                </a:solidFill>
                <a:latin typeface="Arial"/>
                <a:ea typeface="Arial"/>
                <a:cs typeface="Arial"/>
                <a:sym typeface="Arial"/>
              </a:rPr>
              <a:t>“</a:t>
            </a:r>
            <a:endParaRPr/>
          </a:p>
        </p:txBody>
      </p:sp>
      <p:sp>
        <p:nvSpPr>
          <p:cNvPr id="123" name="Google Shape;123;p30"/>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MY" sz="8000">
                <a:solidFill>
                  <a:srgbClr val="BFE471"/>
                </a:solidFill>
                <a:latin typeface="Arial"/>
                <a:ea typeface="Arial"/>
                <a:cs typeface="Arial"/>
                <a:sym typeface="Arial"/>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rue or False">
  <p:cSld name="True or False">
    <p:spTree>
      <p:nvGrpSpPr>
        <p:cNvPr id="1" name="Shape 124"/>
        <p:cNvGrpSpPr/>
        <p:nvPr/>
      </p:nvGrpSpPr>
      <p:grpSpPr>
        <a:xfrm>
          <a:off x="0" y="0"/>
          <a:ext cx="0" cy="0"/>
          <a:chOff x="0" y="0"/>
          <a:chExt cx="0" cy="0"/>
        </a:xfrm>
      </p:grpSpPr>
      <p:sp>
        <p:nvSpPr>
          <p:cNvPr id="125" name="Google Shape;125;p31"/>
          <p:cNvSpPr txBox="1">
            <a:spLocks noGrp="1"/>
          </p:cNvSpPr>
          <p:nvPr>
            <p:ph type="title"/>
          </p:nvPr>
        </p:nvSpPr>
        <p:spPr>
          <a:xfrm>
            <a:off x="685799" y="609600"/>
            <a:ext cx="8588203"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31"/>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chemeClr val="accent1"/>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27" name="Google Shape;127;p31"/>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28" name="Google Shape;128;p31"/>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9" name="Google Shape;129;p3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0" name="Google Shape;130;p3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31"/>
        <p:cNvGrpSpPr/>
        <p:nvPr/>
      </p:nvGrpSpPr>
      <p:grpSpPr>
        <a:xfrm>
          <a:off x="0" y="0"/>
          <a:ext cx="0" cy="0"/>
          <a:chOff x="0" y="0"/>
          <a:chExt cx="0" cy="0"/>
        </a:xfrm>
      </p:grpSpPr>
      <p:sp>
        <p:nvSpPr>
          <p:cNvPr id="132" name="Google Shape;132;p32"/>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32"/>
          <p:cNvSpPr txBox="1">
            <a:spLocks noGrp="1"/>
          </p:cNvSpPr>
          <p:nvPr>
            <p:ph type="body" idx="1"/>
          </p:nvPr>
        </p:nvSpPr>
        <p:spPr>
          <a:xfrm rot="5400000">
            <a:off x="3035281" y="-197358"/>
            <a:ext cx="3880773" cy="8596668"/>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34" name="Google Shape;134;p32"/>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5" name="Google Shape;135;p3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6" name="Google Shape;136;p3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37"/>
        <p:cNvGrpSpPr/>
        <p:nvPr/>
      </p:nvGrpSpPr>
      <p:grpSpPr>
        <a:xfrm>
          <a:off x="0" y="0"/>
          <a:ext cx="0" cy="0"/>
          <a:chOff x="0" y="0"/>
          <a:chExt cx="0" cy="0"/>
        </a:xfrm>
      </p:grpSpPr>
      <p:sp>
        <p:nvSpPr>
          <p:cNvPr id="138" name="Google Shape;138;p33"/>
          <p:cNvSpPr txBox="1">
            <a:spLocks noGrp="1"/>
          </p:cNvSpPr>
          <p:nvPr>
            <p:ph type="title"/>
          </p:nvPr>
        </p:nvSpPr>
        <p:spPr>
          <a:xfrm rot="5400000">
            <a:off x="5994319" y="2582953"/>
            <a:ext cx="5251451" cy="1304743"/>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33"/>
          <p:cNvSpPr txBox="1">
            <a:spLocks noGrp="1"/>
          </p:cNvSpPr>
          <p:nvPr>
            <p:ph type="body" idx="1"/>
          </p:nvPr>
        </p:nvSpPr>
        <p:spPr>
          <a:xfrm rot="5400000">
            <a:off x="1581685" y="-294750"/>
            <a:ext cx="5251450" cy="7060150"/>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40" name="Google Shape;140;p33"/>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1" name="Google Shape;141;p3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2" name="Google Shape;142;p3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3"/>
        <p:cNvGrpSpPr/>
        <p:nvPr/>
      </p:nvGrpSpPr>
      <p:grpSpPr>
        <a:xfrm>
          <a:off x="0" y="0"/>
          <a:ext cx="0" cy="0"/>
          <a:chOff x="0" y="0"/>
          <a:chExt cx="0" cy="0"/>
        </a:xfrm>
      </p:grpSpPr>
      <p:sp>
        <p:nvSpPr>
          <p:cNvPr id="44" name="Google Shape;44;p19"/>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3600"/>
              <a:buFont typeface="Trebuchet MS"/>
              <a:buNone/>
              <a:defRPr sz="36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19"/>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6" name="Google Shape;46;p19"/>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19"/>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19"/>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49"/>
        <p:cNvGrpSpPr/>
        <p:nvPr/>
      </p:nvGrpSpPr>
      <p:grpSpPr>
        <a:xfrm>
          <a:off x="0" y="0"/>
          <a:ext cx="0" cy="0"/>
          <a:chOff x="0" y="0"/>
          <a:chExt cx="0" cy="0"/>
        </a:xfrm>
      </p:grpSpPr>
      <p:sp>
        <p:nvSpPr>
          <p:cNvPr id="50" name="Google Shape;50;p20"/>
          <p:cNvSpPr txBox="1">
            <a:spLocks noGrp="1"/>
          </p:cNvSpPr>
          <p:nvPr>
            <p:ph type="title"/>
          </p:nvPr>
        </p:nvSpPr>
        <p:spPr>
          <a:xfrm>
            <a:off x="677335" y="2700867"/>
            <a:ext cx="8596668" cy="182658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000"/>
              <a:buFont typeface="Trebuchet MS"/>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20"/>
          <p:cNvSpPr txBox="1">
            <a:spLocks noGrp="1"/>
          </p:cNvSpPr>
          <p:nvPr>
            <p:ph type="body" idx="1"/>
          </p:nvPr>
        </p:nvSpPr>
        <p:spPr>
          <a:xfrm>
            <a:off x="677335" y="4527448"/>
            <a:ext cx="8596668" cy="860400"/>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600"/>
              <a:buNone/>
              <a:defRPr sz="20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52" name="Google Shape;52;p20"/>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0"/>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4" name="Google Shape;54;p20"/>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5"/>
        <p:cNvGrpSpPr/>
        <p:nvPr/>
      </p:nvGrpSpPr>
      <p:grpSpPr>
        <a:xfrm>
          <a:off x="0" y="0"/>
          <a:ext cx="0" cy="0"/>
          <a:chOff x="0" y="0"/>
          <a:chExt cx="0" cy="0"/>
        </a:xfrm>
      </p:grpSpPr>
      <p:sp>
        <p:nvSpPr>
          <p:cNvPr id="56" name="Google Shape;56;p21"/>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1"/>
          <p:cNvSpPr txBox="1">
            <a:spLocks noGrp="1"/>
          </p:cNvSpPr>
          <p:nvPr>
            <p:ph type="body" idx="1"/>
          </p:nvPr>
        </p:nvSpPr>
        <p:spPr>
          <a:xfrm>
            <a:off x="677334" y="2160589"/>
            <a:ext cx="4184035" cy="3880772"/>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58" name="Google Shape;58;p21"/>
          <p:cNvSpPr txBox="1">
            <a:spLocks noGrp="1"/>
          </p:cNvSpPr>
          <p:nvPr>
            <p:ph type="body" idx="2"/>
          </p:nvPr>
        </p:nvSpPr>
        <p:spPr>
          <a:xfrm>
            <a:off x="5089970" y="2160589"/>
            <a:ext cx="4184034"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59" name="Google Shape;59;p21"/>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2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2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2"/>
        <p:cNvGrpSpPr/>
        <p:nvPr/>
      </p:nvGrpSpPr>
      <p:grpSpPr>
        <a:xfrm>
          <a:off x="0" y="0"/>
          <a:ext cx="0" cy="0"/>
          <a:chOff x="0" y="0"/>
          <a:chExt cx="0" cy="0"/>
        </a:xfrm>
      </p:grpSpPr>
      <p:sp>
        <p:nvSpPr>
          <p:cNvPr id="63" name="Google Shape;63;p22"/>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3600"/>
              <a:buFont typeface="Trebuchet MS"/>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2"/>
          <p:cNvSpPr txBox="1">
            <a:spLocks noGrp="1"/>
          </p:cNvSpPr>
          <p:nvPr>
            <p:ph type="body" idx="1"/>
          </p:nvPr>
        </p:nvSpPr>
        <p:spPr>
          <a:xfrm>
            <a:off x="675745" y="2160983"/>
            <a:ext cx="4185623"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65" name="Google Shape;65;p22"/>
          <p:cNvSpPr txBox="1">
            <a:spLocks noGrp="1"/>
          </p:cNvSpPr>
          <p:nvPr>
            <p:ph type="body" idx="2"/>
          </p:nvPr>
        </p:nvSpPr>
        <p:spPr>
          <a:xfrm>
            <a:off x="675745" y="2737245"/>
            <a:ext cx="4185623"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66" name="Google Shape;66;p22"/>
          <p:cNvSpPr txBox="1">
            <a:spLocks noGrp="1"/>
          </p:cNvSpPr>
          <p:nvPr>
            <p:ph type="body" idx="3"/>
          </p:nvPr>
        </p:nvSpPr>
        <p:spPr>
          <a:xfrm>
            <a:off x="5088383" y="2160983"/>
            <a:ext cx="4185618"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67" name="Google Shape;67;p22"/>
          <p:cNvSpPr txBox="1">
            <a:spLocks noGrp="1"/>
          </p:cNvSpPr>
          <p:nvPr>
            <p:ph type="body" idx="4"/>
          </p:nvPr>
        </p:nvSpPr>
        <p:spPr>
          <a:xfrm>
            <a:off x="5088384" y="2737245"/>
            <a:ext cx="4185617"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68" name="Google Shape;68;p22"/>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2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1"/>
        <p:cNvGrpSpPr/>
        <p:nvPr/>
      </p:nvGrpSpPr>
      <p:grpSpPr>
        <a:xfrm>
          <a:off x="0" y="0"/>
          <a:ext cx="0" cy="0"/>
          <a:chOff x="0" y="0"/>
          <a:chExt cx="0" cy="0"/>
        </a:xfrm>
      </p:grpSpPr>
      <p:sp>
        <p:nvSpPr>
          <p:cNvPr id="72" name="Google Shape;72;p23"/>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23"/>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2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2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6"/>
        <p:cNvGrpSpPr/>
        <p:nvPr/>
      </p:nvGrpSpPr>
      <p:grpSpPr>
        <a:xfrm>
          <a:off x="0" y="0"/>
          <a:ext cx="0" cy="0"/>
          <a:chOff x="0" y="0"/>
          <a:chExt cx="0" cy="0"/>
        </a:xfrm>
      </p:grpSpPr>
      <p:sp>
        <p:nvSpPr>
          <p:cNvPr id="77" name="Google Shape;77;p24"/>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2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2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0"/>
        <p:cNvGrpSpPr/>
        <p:nvPr/>
      </p:nvGrpSpPr>
      <p:grpSpPr>
        <a:xfrm>
          <a:off x="0" y="0"/>
          <a:ext cx="0" cy="0"/>
          <a:chOff x="0" y="0"/>
          <a:chExt cx="0" cy="0"/>
        </a:xfrm>
      </p:grpSpPr>
      <p:sp>
        <p:nvSpPr>
          <p:cNvPr id="81" name="Google Shape;81;p25"/>
          <p:cNvSpPr txBox="1">
            <a:spLocks noGrp="1"/>
          </p:cNvSpPr>
          <p:nvPr>
            <p:ph type="title"/>
          </p:nvPr>
        </p:nvSpPr>
        <p:spPr>
          <a:xfrm>
            <a:off x="677334" y="1498604"/>
            <a:ext cx="3854528" cy="1278466"/>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000"/>
              <a:buFont typeface="Trebuchet MS"/>
              <a:buNone/>
              <a:defRPr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5"/>
          <p:cNvSpPr txBox="1">
            <a:spLocks noGrp="1"/>
          </p:cNvSpPr>
          <p:nvPr>
            <p:ph type="body" idx="1"/>
          </p:nvPr>
        </p:nvSpPr>
        <p:spPr>
          <a:xfrm>
            <a:off x="4760461" y="514924"/>
            <a:ext cx="4513541" cy="552643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83" name="Google Shape;83;p25"/>
          <p:cNvSpPr txBox="1">
            <a:spLocks noGrp="1"/>
          </p:cNvSpPr>
          <p:nvPr>
            <p:ph type="body" idx="2"/>
          </p:nvPr>
        </p:nvSpPr>
        <p:spPr>
          <a:xfrm>
            <a:off x="677334" y="2777069"/>
            <a:ext cx="3854528" cy="2584449"/>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1120"/>
              <a:buNone/>
              <a:defRPr sz="1400"/>
            </a:lvl2pPr>
            <a:lvl3pPr marL="1371600" lvl="2" indent="-228600" algn="l">
              <a:spcBef>
                <a:spcPts val="1000"/>
              </a:spcBef>
              <a:spcAft>
                <a:spcPts val="0"/>
              </a:spcAft>
              <a:buSzPts val="960"/>
              <a:buNone/>
              <a:defRPr sz="1200"/>
            </a:lvl3pPr>
            <a:lvl4pPr marL="1828800" lvl="3" indent="-228600" algn="l">
              <a:spcBef>
                <a:spcPts val="1000"/>
              </a:spcBef>
              <a:spcAft>
                <a:spcPts val="0"/>
              </a:spcAft>
              <a:buSzPts val="800"/>
              <a:buNone/>
              <a:defRPr sz="1000"/>
            </a:lvl4pPr>
            <a:lvl5pPr marL="2286000" lvl="4" indent="-228600" algn="l">
              <a:spcBef>
                <a:spcPts val="1000"/>
              </a:spcBef>
              <a:spcAft>
                <a:spcPts val="0"/>
              </a:spcAft>
              <a:buSzPts val="800"/>
              <a:buNone/>
              <a:defRPr sz="1000"/>
            </a:lvl5pPr>
            <a:lvl6pPr marL="2743200" lvl="5" indent="-228600" algn="l">
              <a:spcBef>
                <a:spcPts val="1000"/>
              </a:spcBef>
              <a:spcAft>
                <a:spcPts val="0"/>
              </a:spcAft>
              <a:buSzPts val="800"/>
              <a:buNone/>
              <a:defRPr sz="1000"/>
            </a:lvl6pPr>
            <a:lvl7pPr marL="3200400" lvl="6" indent="-228600" algn="l">
              <a:spcBef>
                <a:spcPts val="1000"/>
              </a:spcBef>
              <a:spcAft>
                <a:spcPts val="0"/>
              </a:spcAft>
              <a:buSzPts val="800"/>
              <a:buNone/>
              <a:defRPr sz="1000"/>
            </a:lvl7pPr>
            <a:lvl8pPr marL="3657600" lvl="7" indent="-228600" algn="l">
              <a:spcBef>
                <a:spcPts val="1000"/>
              </a:spcBef>
              <a:spcAft>
                <a:spcPts val="0"/>
              </a:spcAft>
              <a:buSzPts val="800"/>
              <a:buNone/>
              <a:defRPr sz="1000"/>
            </a:lvl8pPr>
            <a:lvl9pPr marL="4114800" lvl="8" indent="-228600" algn="l">
              <a:spcBef>
                <a:spcPts val="1000"/>
              </a:spcBef>
              <a:spcAft>
                <a:spcPts val="0"/>
              </a:spcAft>
              <a:buSzPts val="800"/>
              <a:buNone/>
              <a:defRPr sz="1000"/>
            </a:lvl9pPr>
          </a:lstStyle>
          <a:p>
            <a:endParaRPr/>
          </a:p>
        </p:txBody>
      </p:sp>
      <p:sp>
        <p:nvSpPr>
          <p:cNvPr id="84" name="Google Shape;84;p25"/>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25"/>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25"/>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7"/>
        <p:cNvGrpSpPr/>
        <p:nvPr/>
      </p:nvGrpSpPr>
      <p:grpSpPr>
        <a:xfrm>
          <a:off x="0" y="0"/>
          <a:ext cx="0" cy="0"/>
          <a:chOff x="0" y="0"/>
          <a:chExt cx="0" cy="0"/>
        </a:xfrm>
      </p:grpSpPr>
      <p:sp>
        <p:nvSpPr>
          <p:cNvPr id="88" name="Google Shape;88;p26"/>
          <p:cNvSpPr txBox="1">
            <a:spLocks noGrp="1"/>
          </p:cNvSpPr>
          <p:nvPr>
            <p:ph type="title"/>
          </p:nvPr>
        </p:nvSpPr>
        <p:spPr>
          <a:xfrm>
            <a:off x="677334" y="4800600"/>
            <a:ext cx="8596667"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400"/>
              <a:buFont typeface="Trebuchet MS"/>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26"/>
          <p:cNvSpPr>
            <a:spLocks noGrp="1"/>
          </p:cNvSpPr>
          <p:nvPr>
            <p:ph type="pic" idx="2"/>
          </p:nvPr>
        </p:nvSpPr>
        <p:spPr>
          <a:xfrm>
            <a:off x="677334" y="609600"/>
            <a:ext cx="8596668" cy="3845718"/>
          </a:xfrm>
          <a:prstGeom prst="rect">
            <a:avLst/>
          </a:prstGeom>
          <a:noFill/>
          <a:ln>
            <a:noFill/>
          </a:ln>
        </p:spPr>
      </p:sp>
      <p:sp>
        <p:nvSpPr>
          <p:cNvPr id="90" name="Google Shape;90;p26"/>
          <p:cNvSpPr txBox="1">
            <a:spLocks noGrp="1"/>
          </p:cNvSpPr>
          <p:nvPr>
            <p:ph type="body" idx="1"/>
          </p:nvPr>
        </p:nvSpPr>
        <p:spPr>
          <a:xfrm>
            <a:off x="677334" y="5367338"/>
            <a:ext cx="8596667" cy="67402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960"/>
              <a:buNone/>
              <a:defRPr sz="12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91" name="Google Shape;91;p26"/>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26"/>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26"/>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MY"/>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grpSp>
        <p:nvGrpSpPr>
          <p:cNvPr id="10" name="Google Shape;10;p17"/>
          <p:cNvGrpSpPr/>
          <p:nvPr/>
        </p:nvGrpSpPr>
        <p:grpSpPr>
          <a:xfrm>
            <a:off x="0" y="-8467"/>
            <a:ext cx="12192000" cy="6866467"/>
            <a:chOff x="0" y="-8467"/>
            <a:chExt cx="12192000" cy="6866467"/>
          </a:xfrm>
        </p:grpSpPr>
        <p:cxnSp>
          <p:nvCxnSpPr>
            <p:cNvPr id="11" name="Google Shape;11;p17"/>
            <p:cNvCxnSpPr/>
            <p:nvPr/>
          </p:nvCxnSpPr>
          <p:spPr>
            <a:xfrm>
              <a:off x="9371012" y="0"/>
              <a:ext cx="1219200" cy="6858000"/>
            </a:xfrm>
            <a:prstGeom prst="straightConnector1">
              <a:avLst/>
            </a:prstGeom>
            <a:noFill/>
            <a:ln w="9525" cap="flat" cmpd="sng">
              <a:solidFill>
                <a:srgbClr val="BFBFBF"/>
              </a:solidFill>
              <a:prstDash val="solid"/>
              <a:round/>
              <a:headEnd type="none" w="sm" len="sm"/>
              <a:tailEnd type="none" w="sm" len="sm"/>
            </a:ln>
          </p:spPr>
        </p:cxnSp>
        <p:cxnSp>
          <p:nvCxnSpPr>
            <p:cNvPr id="12" name="Google Shape;12;p17"/>
            <p:cNvCxnSpPr/>
            <p:nvPr/>
          </p:nvCxnSpPr>
          <p:spPr>
            <a:xfrm flipH="1">
              <a:off x="7425267" y="3681413"/>
              <a:ext cx="4763558" cy="3176587"/>
            </a:xfrm>
            <a:prstGeom prst="straightConnector1">
              <a:avLst/>
            </a:prstGeom>
            <a:noFill/>
            <a:ln w="9525" cap="flat" cmpd="sng">
              <a:solidFill>
                <a:srgbClr val="D8D8D8"/>
              </a:solidFill>
              <a:prstDash val="solid"/>
              <a:round/>
              <a:headEnd type="none" w="sm" len="sm"/>
              <a:tailEnd type="none" w="sm" len="sm"/>
            </a:ln>
          </p:spPr>
        </p:cxnSp>
        <p:sp>
          <p:nvSpPr>
            <p:cNvPr id="13" name="Google Shape;13;p17"/>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14" name="Google Shape;14;p17"/>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5" name="Google Shape;15;p17"/>
            <p:cNvSpPr/>
            <p:nvPr/>
          </p:nvSpPr>
          <p:spPr>
            <a:xfrm>
              <a:off x="8932333" y="3048000"/>
              <a:ext cx="3259667" cy="3810000"/>
            </a:xfrm>
            <a:prstGeom prst="triangle">
              <a:avLst>
                <a:gd name="adj" fmla="val 100000"/>
              </a:avLst>
            </a:pr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17"/>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3F7818">
                <a:alpha val="69803"/>
              </a:srgbClr>
            </a:solidFill>
            <a:ln>
              <a:noFill/>
            </a:ln>
          </p:spPr>
        </p:sp>
        <p:sp>
          <p:nvSpPr>
            <p:cNvPr id="17" name="Google Shape;17;p17"/>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BFE471">
                <a:alpha val="69803"/>
              </a:srgbClr>
            </a:solidFill>
            <a:ln>
              <a:noFill/>
            </a:ln>
          </p:spPr>
        </p:sp>
        <p:sp>
          <p:nvSpPr>
            <p:cNvPr id="18" name="Google Shape;18;p17"/>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19" name="Google Shape;19;p17"/>
            <p:cNvSpPr/>
            <p:nvPr/>
          </p:nvSpPr>
          <p:spPr>
            <a:xfrm>
              <a:off x="10371666" y="3589867"/>
              <a:ext cx="1817159" cy="3268133"/>
            </a:xfrm>
            <a:prstGeom prst="triangle">
              <a:avLst>
                <a:gd name="adj" fmla="val 100000"/>
              </a:avLst>
            </a:pr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17"/>
            <p:cNvSpPr/>
            <p:nvPr/>
          </p:nvSpPr>
          <p:spPr>
            <a:xfrm>
              <a:off x="0" y="4013200"/>
              <a:ext cx="448733" cy="2844800"/>
            </a:xfrm>
            <a:prstGeom prst="triangle">
              <a:avLst>
                <a:gd name="adj" fmla="val 0"/>
              </a:avLst>
            </a:pr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17"/>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marR="0" lvl="0" algn="l" rtl="0">
              <a:spcBef>
                <a:spcPts val="0"/>
              </a:spcBef>
              <a:spcAft>
                <a:spcPts val="0"/>
              </a:spcAft>
              <a:buClr>
                <a:schemeClr val="accent1"/>
              </a:buClr>
              <a:buSzPts val="3600"/>
              <a:buFont typeface="Trebuchet MS"/>
              <a:buNone/>
              <a:defRPr sz="3600" b="0" i="0" u="none" strike="noStrike" cap="none">
                <a:solidFill>
                  <a:schemeClr val="accent1"/>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22" name="Google Shape;22;p17"/>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marR="0" lvl="0" indent="-320040" algn="l" rtl="0">
              <a:spcBef>
                <a:spcPts val="1000"/>
              </a:spcBef>
              <a:spcAft>
                <a:spcPts val="0"/>
              </a:spcAft>
              <a:buClr>
                <a:schemeClr val="accent1"/>
              </a:buClr>
              <a:buSzPts val="1440"/>
              <a:buFont typeface="Noto Sans Symbols"/>
              <a:buChar char="►"/>
              <a:defRPr sz="1800" b="0" i="0" u="none" strike="noStrike" cap="none">
                <a:solidFill>
                  <a:srgbClr val="3F3F3F"/>
                </a:solidFill>
                <a:latin typeface="Trebuchet MS"/>
                <a:ea typeface="Trebuchet MS"/>
                <a:cs typeface="Trebuchet MS"/>
                <a:sym typeface="Trebuchet MS"/>
              </a:defRPr>
            </a:lvl1pPr>
            <a:lvl2pPr marL="914400" marR="0" lvl="1" indent="-309880" algn="l" rtl="0">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L="1371600" marR="0" lvl="2" indent="-299719" algn="l" rtl="0">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L="1828800" marR="0" lvl="3"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L="2286000" marR="0" lvl="4"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L="2743200" marR="0" lvl="5"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L="3200400" marR="0" lvl="6"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L="3657600" marR="0" lvl="7"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L="4114800" marR="0" lvl="8"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23" name="Google Shape;23;p17"/>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4" name="Google Shape;24;p17"/>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5" name="Google Shape;25;p17"/>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chemeClr val="accent1"/>
                </a:solidFill>
                <a:latin typeface="Trebuchet MS"/>
                <a:ea typeface="Trebuchet MS"/>
                <a:cs typeface="Trebuchet MS"/>
                <a:sym typeface="Trebuchet MS"/>
              </a:defRPr>
            </a:lvl1pPr>
            <a:lvl2pPr marL="0" marR="0" lvl="1" indent="0" algn="r" rtl="0">
              <a:spcBef>
                <a:spcPts val="0"/>
              </a:spcBef>
              <a:buNone/>
              <a:defRPr sz="900" b="0" i="0" u="none" strike="noStrike" cap="none">
                <a:solidFill>
                  <a:schemeClr val="accent1"/>
                </a:solidFill>
                <a:latin typeface="Trebuchet MS"/>
                <a:ea typeface="Trebuchet MS"/>
                <a:cs typeface="Trebuchet MS"/>
                <a:sym typeface="Trebuchet MS"/>
              </a:defRPr>
            </a:lvl2pPr>
            <a:lvl3pPr marL="0" marR="0" lvl="2" indent="0" algn="r" rtl="0">
              <a:spcBef>
                <a:spcPts val="0"/>
              </a:spcBef>
              <a:buNone/>
              <a:defRPr sz="900" b="0" i="0" u="none" strike="noStrike" cap="none">
                <a:solidFill>
                  <a:schemeClr val="accent1"/>
                </a:solidFill>
                <a:latin typeface="Trebuchet MS"/>
                <a:ea typeface="Trebuchet MS"/>
                <a:cs typeface="Trebuchet MS"/>
                <a:sym typeface="Trebuchet MS"/>
              </a:defRPr>
            </a:lvl3pPr>
            <a:lvl4pPr marL="0" marR="0" lvl="3" indent="0" algn="r" rtl="0">
              <a:spcBef>
                <a:spcPts val="0"/>
              </a:spcBef>
              <a:buNone/>
              <a:defRPr sz="900" b="0" i="0" u="none" strike="noStrike" cap="none">
                <a:solidFill>
                  <a:schemeClr val="accent1"/>
                </a:solidFill>
                <a:latin typeface="Trebuchet MS"/>
                <a:ea typeface="Trebuchet MS"/>
                <a:cs typeface="Trebuchet MS"/>
                <a:sym typeface="Trebuchet MS"/>
              </a:defRPr>
            </a:lvl4pPr>
            <a:lvl5pPr marL="0" marR="0" lvl="4" indent="0" algn="r" rtl="0">
              <a:spcBef>
                <a:spcPts val="0"/>
              </a:spcBef>
              <a:buNone/>
              <a:defRPr sz="900" b="0" i="0" u="none" strike="noStrike" cap="none">
                <a:solidFill>
                  <a:schemeClr val="accent1"/>
                </a:solidFill>
                <a:latin typeface="Trebuchet MS"/>
                <a:ea typeface="Trebuchet MS"/>
                <a:cs typeface="Trebuchet MS"/>
                <a:sym typeface="Trebuchet MS"/>
              </a:defRPr>
            </a:lvl5pPr>
            <a:lvl6pPr marL="0" marR="0" lvl="5" indent="0" algn="r" rtl="0">
              <a:spcBef>
                <a:spcPts val="0"/>
              </a:spcBef>
              <a:buNone/>
              <a:defRPr sz="900" b="0" i="0" u="none" strike="noStrike" cap="none">
                <a:solidFill>
                  <a:schemeClr val="accent1"/>
                </a:solidFill>
                <a:latin typeface="Trebuchet MS"/>
                <a:ea typeface="Trebuchet MS"/>
                <a:cs typeface="Trebuchet MS"/>
                <a:sym typeface="Trebuchet MS"/>
              </a:defRPr>
            </a:lvl6pPr>
            <a:lvl7pPr marL="0" marR="0" lvl="6" indent="0" algn="r" rtl="0">
              <a:spcBef>
                <a:spcPts val="0"/>
              </a:spcBef>
              <a:buNone/>
              <a:defRPr sz="900" b="0" i="0" u="none" strike="noStrike" cap="none">
                <a:solidFill>
                  <a:schemeClr val="accent1"/>
                </a:solidFill>
                <a:latin typeface="Trebuchet MS"/>
                <a:ea typeface="Trebuchet MS"/>
                <a:cs typeface="Trebuchet MS"/>
                <a:sym typeface="Trebuchet MS"/>
              </a:defRPr>
            </a:lvl7pPr>
            <a:lvl8pPr marL="0" marR="0" lvl="7" indent="0" algn="r" rtl="0">
              <a:spcBef>
                <a:spcPts val="0"/>
              </a:spcBef>
              <a:buNone/>
              <a:defRPr sz="900" b="0" i="0" u="none" strike="noStrike" cap="none">
                <a:solidFill>
                  <a:schemeClr val="accent1"/>
                </a:solidFill>
                <a:latin typeface="Trebuchet MS"/>
                <a:ea typeface="Trebuchet MS"/>
                <a:cs typeface="Trebuchet MS"/>
                <a:sym typeface="Trebuchet MS"/>
              </a:defRPr>
            </a:lvl8pPr>
            <a:lvl9pPr marL="0" marR="0" lvl="8" indent="0" algn="r" rtl="0">
              <a:spcBef>
                <a:spcPts val="0"/>
              </a:spcBef>
              <a:buNone/>
              <a:defRPr sz="900" b="0" i="0" u="none" strike="noStrike" cap="none">
                <a:solidFill>
                  <a:schemeClr val="accent1"/>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en-MY"/>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1"/>
          <p:cNvSpPr txBox="1"/>
          <p:nvPr/>
        </p:nvSpPr>
        <p:spPr>
          <a:xfrm>
            <a:off x="941696" y="464024"/>
            <a:ext cx="4490113"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MY" sz="1600" b="1" i="0" u="none" strike="noStrike" cap="none">
                <a:solidFill>
                  <a:schemeClr val="dk1"/>
                </a:solidFill>
                <a:latin typeface="Arial Rounded"/>
                <a:ea typeface="Arial Rounded"/>
                <a:cs typeface="Arial Rounded"/>
                <a:sym typeface="Arial Rounded"/>
              </a:rPr>
              <a:t>TRAINING of CORE TRAINERS </a:t>
            </a:r>
            <a:endParaRPr/>
          </a:p>
          <a:p>
            <a:pPr marL="0" marR="0" lvl="0" indent="0" algn="l" rtl="0">
              <a:spcBef>
                <a:spcPts val="0"/>
              </a:spcBef>
              <a:spcAft>
                <a:spcPts val="0"/>
              </a:spcAft>
              <a:buNone/>
            </a:pPr>
            <a:endParaRPr sz="1800" b="1">
              <a:solidFill>
                <a:schemeClr val="dk1"/>
              </a:solidFill>
              <a:latin typeface="Arial Rounded"/>
              <a:ea typeface="Arial Rounded"/>
              <a:cs typeface="Arial Rounded"/>
              <a:sym typeface="Arial Rounded"/>
            </a:endParaRPr>
          </a:p>
        </p:txBody>
      </p:sp>
      <p:sp>
        <p:nvSpPr>
          <p:cNvPr id="148" name="Google Shape;148;p1"/>
          <p:cNvSpPr txBox="1"/>
          <p:nvPr/>
        </p:nvSpPr>
        <p:spPr>
          <a:xfrm>
            <a:off x="941696" y="1072728"/>
            <a:ext cx="5868537"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MY" sz="2400" b="1">
                <a:solidFill>
                  <a:schemeClr val="dk1"/>
                </a:solidFill>
                <a:latin typeface="Arial Rounded"/>
                <a:ea typeface="Arial Rounded"/>
                <a:cs typeface="Arial Rounded"/>
                <a:sym typeface="Arial Rounded"/>
              </a:rPr>
              <a:t>CLINICAL PRACTICE GUIDELINES</a:t>
            </a:r>
            <a:endParaRPr/>
          </a:p>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49" name="Google Shape;149;p1"/>
          <p:cNvSpPr txBox="1"/>
          <p:nvPr/>
        </p:nvSpPr>
        <p:spPr>
          <a:xfrm>
            <a:off x="118280" y="2064620"/>
            <a:ext cx="11955440" cy="160043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MY" sz="4000" b="1">
                <a:solidFill>
                  <a:schemeClr val="dk1"/>
                </a:solidFill>
                <a:latin typeface="Arial Rounded"/>
                <a:ea typeface="Arial Rounded"/>
                <a:cs typeface="Arial Rounded"/>
                <a:sym typeface="Arial Rounded"/>
              </a:rPr>
              <a:t>MANAGEMENT of EARLY CHILDHOOD CARIES</a:t>
            </a:r>
            <a:endParaRPr/>
          </a:p>
          <a:p>
            <a:pPr marL="0" marR="0" lvl="0" indent="0" algn="ctr" rtl="0">
              <a:spcBef>
                <a:spcPts val="0"/>
              </a:spcBef>
              <a:spcAft>
                <a:spcPts val="0"/>
              </a:spcAft>
              <a:buNone/>
            </a:pPr>
            <a:r>
              <a:rPr lang="en-MY" sz="4000" b="1">
                <a:solidFill>
                  <a:schemeClr val="dk1"/>
                </a:solidFill>
                <a:latin typeface="Arial Rounded"/>
                <a:ea typeface="Arial Rounded"/>
                <a:cs typeface="Arial Rounded"/>
                <a:sym typeface="Arial Rounded"/>
              </a:rPr>
              <a:t>(3</a:t>
            </a:r>
            <a:r>
              <a:rPr lang="en-MY" sz="4000" b="1" baseline="30000">
                <a:solidFill>
                  <a:schemeClr val="dk1"/>
                </a:solidFill>
                <a:latin typeface="Arial Rounded"/>
                <a:ea typeface="Arial Rounded"/>
                <a:cs typeface="Arial Rounded"/>
                <a:sym typeface="Arial Rounded"/>
              </a:rPr>
              <a:t>RD</a:t>
            </a:r>
            <a:r>
              <a:rPr lang="en-MY" sz="4000" b="1">
                <a:solidFill>
                  <a:schemeClr val="dk1"/>
                </a:solidFill>
                <a:latin typeface="Arial Rounded"/>
                <a:ea typeface="Arial Rounded"/>
                <a:cs typeface="Arial Rounded"/>
                <a:sym typeface="Arial Rounded"/>
              </a:rPr>
              <a:t> EDITION) </a:t>
            </a:r>
            <a:endParaRPr/>
          </a:p>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pic>
        <p:nvPicPr>
          <p:cNvPr id="150" name="Google Shape;150;p1"/>
          <p:cNvPicPr preferRelativeResize="0"/>
          <p:nvPr/>
        </p:nvPicPr>
        <p:blipFill rotWithShape="1">
          <a:blip r:embed="rId3">
            <a:alphaModFix/>
          </a:blip>
          <a:srcRect/>
          <a:stretch/>
        </p:blipFill>
        <p:spPr>
          <a:xfrm>
            <a:off x="259307" y="4458428"/>
            <a:ext cx="1897039" cy="1897039"/>
          </a:xfrm>
          <a:prstGeom prst="rect">
            <a:avLst/>
          </a:prstGeom>
          <a:noFill/>
          <a:ln>
            <a:noFill/>
          </a:ln>
        </p:spPr>
      </p:pic>
      <p:pic>
        <p:nvPicPr>
          <p:cNvPr id="151" name="Google Shape;151;p1"/>
          <p:cNvPicPr preferRelativeResize="0"/>
          <p:nvPr/>
        </p:nvPicPr>
        <p:blipFill rotWithShape="1">
          <a:blip r:embed="rId4">
            <a:alphaModFix/>
          </a:blip>
          <a:srcRect l="4483" t="8839" r="3523" b="9537"/>
          <a:stretch/>
        </p:blipFill>
        <p:spPr>
          <a:xfrm>
            <a:off x="7895230" y="85792"/>
            <a:ext cx="3937379" cy="1963081"/>
          </a:xfrm>
          <a:prstGeom prst="rect">
            <a:avLst/>
          </a:prstGeom>
          <a:noFill/>
          <a:ln>
            <a:noFill/>
          </a:ln>
        </p:spPr>
      </p:pic>
      <p:sp>
        <p:nvSpPr>
          <p:cNvPr id="152" name="Google Shape;152;p1"/>
          <p:cNvSpPr/>
          <p:nvPr/>
        </p:nvSpPr>
        <p:spPr>
          <a:xfrm>
            <a:off x="2292822" y="3888401"/>
            <a:ext cx="6683498" cy="101566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MY" sz="2400" b="1">
                <a:solidFill>
                  <a:schemeClr val="dk1"/>
                </a:solidFill>
                <a:latin typeface="Arial"/>
                <a:ea typeface="Arial"/>
                <a:cs typeface="Arial"/>
                <a:sym typeface="Arial"/>
              </a:rPr>
              <a:t>Dr. Lorend Telajan Achol</a:t>
            </a:r>
            <a:endParaRPr/>
          </a:p>
          <a:p>
            <a:pPr marL="0" marR="0" lvl="0" indent="0" algn="l" rtl="0">
              <a:spcBef>
                <a:spcPts val="0"/>
              </a:spcBef>
              <a:spcAft>
                <a:spcPts val="0"/>
              </a:spcAft>
              <a:buNone/>
            </a:pPr>
            <a:r>
              <a:rPr lang="en-MY" sz="1800">
                <a:solidFill>
                  <a:schemeClr val="dk1"/>
                </a:solidFill>
                <a:latin typeface="Trebuchet MS"/>
                <a:ea typeface="Trebuchet MS"/>
                <a:cs typeface="Trebuchet MS"/>
                <a:sym typeface="Trebuchet MS"/>
              </a:rPr>
              <a:t>Paediatric Dental Specialist</a:t>
            </a:r>
            <a:endParaRPr/>
          </a:p>
          <a:p>
            <a:pPr marL="0" marR="0" lvl="0" indent="0" algn="l" rtl="0">
              <a:spcBef>
                <a:spcPts val="0"/>
              </a:spcBef>
              <a:spcAft>
                <a:spcPts val="0"/>
              </a:spcAft>
              <a:buNone/>
            </a:pPr>
            <a:r>
              <a:rPr lang="en-MY" sz="1800">
                <a:solidFill>
                  <a:schemeClr val="dk1"/>
                </a:solidFill>
                <a:latin typeface="Arial"/>
                <a:ea typeface="Arial"/>
                <a:cs typeface="Arial"/>
                <a:sym typeface="Arial"/>
              </a:rPr>
              <a:t>Sarawak General Hospital</a:t>
            </a:r>
            <a:endParaRPr/>
          </a:p>
        </p:txBody>
      </p:sp>
      <p:sp>
        <p:nvSpPr>
          <p:cNvPr id="153" name="Google Shape;153;p1"/>
          <p:cNvSpPr/>
          <p:nvPr/>
        </p:nvSpPr>
        <p:spPr>
          <a:xfrm>
            <a:off x="2254154" y="5127407"/>
            <a:ext cx="7683691" cy="369332"/>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MY" sz="1800" b="1">
                <a:solidFill>
                  <a:schemeClr val="dk1"/>
                </a:solidFill>
                <a:latin typeface="Arial Rounded"/>
                <a:ea typeface="Arial Rounded"/>
                <a:cs typeface="Arial Rounded"/>
                <a:sym typeface="Arial Rounded"/>
              </a:rPr>
              <a:t>Lecture 2 : Prevention Method  Part 2 </a:t>
            </a:r>
            <a:endParaRPr/>
          </a:p>
        </p:txBody>
      </p:sp>
      <p:pic>
        <p:nvPicPr>
          <p:cNvPr id="154" name="Google Shape;154;p1"/>
          <p:cNvPicPr preferRelativeResize="0"/>
          <p:nvPr/>
        </p:nvPicPr>
        <p:blipFill rotWithShape="1">
          <a:blip r:embed="rId5">
            <a:alphaModFix/>
          </a:blip>
          <a:srcRect/>
          <a:stretch/>
        </p:blipFill>
        <p:spPr>
          <a:xfrm>
            <a:off x="10112991" y="4078150"/>
            <a:ext cx="1719618" cy="2657593"/>
          </a:xfrm>
          <a:prstGeom prst="rect">
            <a:avLst/>
          </a:prstGeom>
          <a:noFill/>
          <a:ln w="76200" cap="flat" cmpd="sng">
            <a:solidFill>
              <a:srgbClr val="486112"/>
            </a:solidFill>
            <a:prstDash val="solid"/>
            <a:round/>
            <a:headEnd type="none" w="sm" len="sm"/>
            <a:tailEnd type="none" w="sm" len="sm"/>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15"/>
        <p:cNvGrpSpPr/>
        <p:nvPr/>
      </p:nvGrpSpPr>
      <p:grpSpPr>
        <a:xfrm>
          <a:off x="0" y="0"/>
          <a:ext cx="0" cy="0"/>
          <a:chOff x="0" y="0"/>
          <a:chExt cx="0" cy="0"/>
        </a:xfrm>
      </p:grpSpPr>
      <p:sp>
        <p:nvSpPr>
          <p:cNvPr id="216" name="Google Shape;216;p8"/>
          <p:cNvSpPr txBox="1">
            <a:spLocks noGrp="1"/>
          </p:cNvSpPr>
          <p:nvPr>
            <p:ph type="body" idx="1"/>
          </p:nvPr>
        </p:nvSpPr>
        <p:spPr>
          <a:xfrm>
            <a:off x="767408" y="1291619"/>
            <a:ext cx="9955102" cy="4536504"/>
          </a:xfrm>
          <a:prstGeom prst="rect">
            <a:avLst/>
          </a:prstGeom>
          <a:noFill/>
          <a:ln>
            <a:noFill/>
          </a:ln>
        </p:spPr>
        <p:txBody>
          <a:bodyPr spcFirstLastPara="1" wrap="square" lIns="91425" tIns="45700" rIns="91425" bIns="45700" anchor="ctr" anchorCtr="0">
            <a:noAutofit/>
          </a:bodyPr>
          <a:lstStyle/>
          <a:p>
            <a:pPr marL="342900" lvl="0" indent="-342900" algn="l" rtl="0">
              <a:lnSpc>
                <a:spcPct val="90000"/>
              </a:lnSpc>
              <a:spcBef>
                <a:spcPts val="1800"/>
              </a:spcBef>
              <a:spcAft>
                <a:spcPts val="0"/>
              </a:spcAft>
              <a:buSzPts val="1920"/>
              <a:buChar char="►"/>
            </a:pPr>
            <a:r>
              <a:rPr lang="en-MY" sz="2400" dirty="0">
                <a:solidFill>
                  <a:schemeClr val="dk1"/>
                </a:solidFill>
                <a:latin typeface="Arial"/>
                <a:ea typeface="Arial"/>
                <a:cs typeface="Arial"/>
                <a:sym typeface="Arial"/>
              </a:rPr>
              <a:t>There were </a:t>
            </a:r>
            <a:r>
              <a:rPr lang="en-MY" sz="2400" u="sng" dirty="0">
                <a:solidFill>
                  <a:schemeClr val="dk1"/>
                </a:solidFill>
                <a:latin typeface="Arial"/>
                <a:ea typeface="Arial"/>
                <a:cs typeface="Arial"/>
                <a:sym typeface="Arial"/>
              </a:rPr>
              <a:t>no statistical difference </a:t>
            </a:r>
            <a:r>
              <a:rPr lang="en-MY" sz="2400" dirty="0">
                <a:solidFill>
                  <a:schemeClr val="dk1"/>
                </a:solidFill>
                <a:latin typeface="Arial"/>
                <a:ea typeface="Arial"/>
                <a:cs typeface="Arial"/>
                <a:sym typeface="Arial"/>
              </a:rPr>
              <a:t>in </a:t>
            </a:r>
            <a:r>
              <a:rPr lang="en-MY" sz="2400" dirty="0">
                <a:solidFill>
                  <a:schemeClr val="accent5"/>
                </a:solidFill>
                <a:latin typeface="Arial"/>
                <a:ea typeface="Arial"/>
                <a:cs typeface="Arial"/>
                <a:sym typeface="Arial"/>
              </a:rPr>
              <a:t>risk of developing new caries</a:t>
            </a:r>
            <a:r>
              <a:rPr lang="en-MY" sz="2400" dirty="0">
                <a:solidFill>
                  <a:schemeClr val="dk1"/>
                </a:solidFill>
                <a:latin typeface="Arial"/>
                <a:ea typeface="Arial"/>
                <a:cs typeface="Arial"/>
                <a:sym typeface="Arial"/>
              </a:rPr>
              <a:t> between:  </a:t>
            </a:r>
            <a:endParaRPr dirty="0"/>
          </a:p>
          <a:p>
            <a:pPr marL="742950" lvl="1" indent="-342900" algn="l" rtl="0">
              <a:lnSpc>
                <a:spcPct val="90000"/>
              </a:lnSpc>
              <a:spcBef>
                <a:spcPts val="1800"/>
              </a:spcBef>
              <a:spcAft>
                <a:spcPts val="0"/>
              </a:spcAft>
              <a:buSzPts val="1920"/>
              <a:buFont typeface="Noto Sans Symbols"/>
              <a:buChar char="⮚"/>
            </a:pPr>
            <a:r>
              <a:rPr lang="en-MY" sz="2400" dirty="0">
                <a:solidFill>
                  <a:schemeClr val="dk1"/>
                </a:solidFill>
                <a:latin typeface="Arial"/>
                <a:ea typeface="Arial"/>
                <a:cs typeface="Arial"/>
                <a:sym typeface="Arial"/>
              </a:rPr>
              <a:t>Glass ionomer sealants vs resin-based sealants </a:t>
            </a:r>
            <a:endParaRPr dirty="0"/>
          </a:p>
          <a:p>
            <a:pPr marL="742950" lvl="1" indent="-342900" algn="l" rtl="0">
              <a:lnSpc>
                <a:spcPct val="90000"/>
              </a:lnSpc>
              <a:spcBef>
                <a:spcPts val="1800"/>
              </a:spcBef>
              <a:spcAft>
                <a:spcPts val="0"/>
              </a:spcAft>
              <a:buSzPts val="1920"/>
              <a:buFont typeface="Noto Sans Symbols"/>
              <a:buChar char="⮚"/>
            </a:pPr>
            <a:r>
              <a:rPr lang="en-MY" sz="2400" dirty="0">
                <a:solidFill>
                  <a:schemeClr val="dk1"/>
                </a:solidFill>
                <a:latin typeface="Arial"/>
                <a:ea typeface="Arial"/>
                <a:cs typeface="Arial"/>
                <a:sym typeface="Arial"/>
              </a:rPr>
              <a:t>Glass ionomer sealants vs resin-modified glass ionomer sealants </a:t>
            </a:r>
            <a:endParaRPr dirty="0"/>
          </a:p>
          <a:p>
            <a:pPr marL="742950" lvl="1" indent="-342900" algn="l" rtl="0">
              <a:lnSpc>
                <a:spcPct val="90000"/>
              </a:lnSpc>
              <a:spcBef>
                <a:spcPts val="1800"/>
              </a:spcBef>
              <a:spcAft>
                <a:spcPts val="0"/>
              </a:spcAft>
              <a:buSzPts val="1920"/>
              <a:buFont typeface="Noto Sans Symbols"/>
              <a:buChar char="⮚"/>
            </a:pPr>
            <a:r>
              <a:rPr lang="en-MY" sz="2400" dirty="0">
                <a:solidFill>
                  <a:schemeClr val="dk1"/>
                </a:solidFill>
                <a:latin typeface="Arial"/>
                <a:ea typeface="Arial"/>
                <a:cs typeface="Arial"/>
                <a:sym typeface="Arial"/>
              </a:rPr>
              <a:t>Resin-modified glass ionomer vs polyacid-modified resin sealants (Compomer-</a:t>
            </a:r>
            <a:r>
              <a:rPr lang="en-MY" sz="2400" dirty="0" err="1">
                <a:solidFill>
                  <a:schemeClr val="dk1"/>
                </a:solidFill>
                <a:latin typeface="Arial"/>
                <a:ea typeface="Arial"/>
                <a:cs typeface="Arial"/>
                <a:sym typeface="Arial"/>
              </a:rPr>
              <a:t>Dyract</a:t>
            </a:r>
            <a:r>
              <a:rPr lang="en-MY" sz="2400" dirty="0">
                <a:solidFill>
                  <a:schemeClr val="dk1"/>
                </a:solidFill>
                <a:latin typeface="Arial"/>
                <a:ea typeface="Arial"/>
                <a:cs typeface="Arial"/>
                <a:sym typeface="Arial"/>
              </a:rPr>
              <a:t>) </a:t>
            </a:r>
            <a:endParaRPr dirty="0"/>
          </a:p>
          <a:p>
            <a:pPr marL="742950" lvl="1" indent="-342900" algn="l" rtl="0">
              <a:lnSpc>
                <a:spcPct val="90000"/>
              </a:lnSpc>
              <a:spcBef>
                <a:spcPts val="1800"/>
              </a:spcBef>
              <a:spcAft>
                <a:spcPts val="0"/>
              </a:spcAft>
              <a:buSzPts val="1920"/>
              <a:buFont typeface="Noto Sans Symbols"/>
              <a:buChar char="⮚"/>
            </a:pPr>
            <a:r>
              <a:rPr lang="en-MY" sz="2400" dirty="0">
                <a:solidFill>
                  <a:schemeClr val="dk1"/>
                </a:solidFill>
                <a:latin typeface="Arial"/>
                <a:ea typeface="Arial"/>
                <a:cs typeface="Arial"/>
                <a:sym typeface="Arial"/>
              </a:rPr>
              <a:t>Polyacid-modified resin sealants vs resin-based </a:t>
            </a:r>
            <a:endParaRPr dirty="0"/>
          </a:p>
          <a:p>
            <a:pPr marL="400050" lvl="1" indent="0" algn="l" rtl="0">
              <a:lnSpc>
                <a:spcPct val="90000"/>
              </a:lnSpc>
              <a:spcBef>
                <a:spcPts val="1800"/>
              </a:spcBef>
              <a:spcAft>
                <a:spcPts val="0"/>
              </a:spcAft>
              <a:buSzPts val="1920"/>
              <a:buNone/>
            </a:pPr>
            <a:r>
              <a:rPr lang="en-MY" sz="2400" dirty="0">
                <a:solidFill>
                  <a:schemeClr val="dk1"/>
                </a:solidFill>
                <a:latin typeface="Arial"/>
                <a:ea typeface="Arial"/>
                <a:cs typeface="Arial"/>
                <a:sym typeface="Arial"/>
              </a:rPr>
              <a:t>    sealants</a:t>
            </a:r>
            <a:endParaRPr sz="2400" dirty="0">
              <a:solidFill>
                <a:schemeClr val="dk1"/>
              </a:solidFill>
              <a:latin typeface="Calibri"/>
              <a:ea typeface="Calibri"/>
              <a:cs typeface="Calibri"/>
              <a:sym typeface="Calibri"/>
            </a:endParaRPr>
          </a:p>
        </p:txBody>
      </p:sp>
      <p:sp>
        <p:nvSpPr>
          <p:cNvPr id="217" name="Google Shape;217;p8"/>
          <p:cNvSpPr txBox="1">
            <a:spLocks noGrp="1"/>
          </p:cNvSpPr>
          <p:nvPr>
            <p:ph type="sldNum" idx="12"/>
          </p:nvPr>
        </p:nvSpPr>
        <p:spPr>
          <a:xfrm>
            <a:off x="7981950" y="6356351"/>
            <a:ext cx="2057400" cy="365125"/>
          </a:xfrm>
          <a:prstGeom prst="rect">
            <a:avLst/>
          </a:prstGeom>
          <a:noFill/>
          <a:ln>
            <a:noFill/>
          </a:ln>
        </p:spPr>
        <p:txBody>
          <a:bodyPr spcFirstLastPara="1" wrap="square" lIns="91425" tIns="45700" rIns="91425" bIns="45700" anchor="ctr" anchorCtr="0">
            <a:normAutofit/>
          </a:bodyPr>
          <a:lstStyle/>
          <a:p>
            <a:pPr marL="0" lvl="0" indent="0" algn="r" rtl="0">
              <a:spcBef>
                <a:spcPts val="0"/>
              </a:spcBef>
              <a:spcAft>
                <a:spcPts val="0"/>
              </a:spcAft>
              <a:buNone/>
            </a:pPr>
            <a:fld id="{00000000-1234-1234-1234-123412341234}" type="slidenum">
              <a:rPr lang="en-MY">
                <a:solidFill>
                  <a:schemeClr val="dk1"/>
                </a:solidFill>
              </a:rPr>
              <a:t>10</a:t>
            </a:fld>
            <a:endParaRPr>
              <a:solidFill>
                <a:schemeClr val="dk1"/>
              </a:solidFill>
            </a:endParaRPr>
          </a:p>
        </p:txBody>
      </p:sp>
      <p:sp>
        <p:nvSpPr>
          <p:cNvPr id="218" name="Google Shape;218;p8"/>
          <p:cNvSpPr txBox="1"/>
          <p:nvPr/>
        </p:nvSpPr>
        <p:spPr>
          <a:xfrm>
            <a:off x="3863752" y="147211"/>
            <a:ext cx="5004048"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MY" sz="4000">
                <a:solidFill>
                  <a:srgbClr val="0070C0"/>
                </a:solidFill>
                <a:latin typeface="Stardos Stencil"/>
                <a:ea typeface="Stardos Stencil"/>
                <a:cs typeface="Stardos Stencil"/>
                <a:sym typeface="Stardos Stencil"/>
              </a:rPr>
              <a:t>FISSURE SEALANT</a:t>
            </a:r>
            <a:endParaRPr sz="4000">
              <a:solidFill>
                <a:srgbClr val="0070C0"/>
              </a:solidFill>
              <a:latin typeface="Trebuchet MS"/>
              <a:ea typeface="Trebuchet MS"/>
              <a:cs typeface="Trebuchet MS"/>
              <a:sym typeface="Trebuchet MS"/>
            </a:endParaRPr>
          </a:p>
        </p:txBody>
      </p:sp>
      <p:pic>
        <p:nvPicPr>
          <p:cNvPr id="219" name="Google Shape;219;p8" descr="Fissure Sealants Cranbourne | Cranbourne North Dental"/>
          <p:cNvPicPr preferRelativeResize="0"/>
          <p:nvPr/>
        </p:nvPicPr>
        <p:blipFill rotWithShape="1">
          <a:blip r:embed="rId3">
            <a:alphaModFix/>
          </a:blip>
          <a:srcRect/>
          <a:stretch/>
        </p:blipFill>
        <p:spPr>
          <a:xfrm>
            <a:off x="8328248" y="4853740"/>
            <a:ext cx="3792677" cy="200426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sp>
        <p:nvSpPr>
          <p:cNvPr id="224" name="Google Shape;224;p9"/>
          <p:cNvSpPr txBox="1">
            <a:spLocks noGrp="1"/>
          </p:cNvSpPr>
          <p:nvPr>
            <p:ph type="title"/>
          </p:nvPr>
        </p:nvSpPr>
        <p:spPr>
          <a:xfrm>
            <a:off x="1795105" y="321590"/>
            <a:ext cx="8892480" cy="802328"/>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0070C0"/>
              </a:buClr>
              <a:buSzPts val="3600"/>
              <a:buFont typeface="Stardos Stencil"/>
              <a:buNone/>
            </a:pPr>
            <a:r>
              <a:rPr lang="en-MY" dirty="0">
                <a:solidFill>
                  <a:srgbClr val="0070C0"/>
                </a:solidFill>
                <a:latin typeface="Stardos Stencil"/>
                <a:ea typeface="Stardos Stencil"/>
                <a:cs typeface="Stardos Stencil"/>
                <a:sym typeface="Stardos Stencil"/>
              </a:rPr>
              <a:t>FISSURE SEALANT</a:t>
            </a:r>
            <a:endParaRPr dirty="0"/>
          </a:p>
        </p:txBody>
      </p:sp>
      <p:sp>
        <p:nvSpPr>
          <p:cNvPr id="225" name="Google Shape;225;p9"/>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MY"/>
              <a:t>11</a:t>
            </a:fld>
            <a:endParaRPr/>
          </a:p>
        </p:txBody>
      </p:sp>
      <p:sp>
        <p:nvSpPr>
          <p:cNvPr id="226" name="Google Shape;226;p9"/>
          <p:cNvSpPr txBox="1"/>
          <p:nvPr/>
        </p:nvSpPr>
        <p:spPr>
          <a:xfrm>
            <a:off x="951200" y="1200525"/>
            <a:ext cx="9937200" cy="3495597"/>
          </a:xfrm>
          <a:prstGeom prst="rect">
            <a:avLst/>
          </a:prstGeom>
          <a:noFill/>
          <a:ln>
            <a:noFill/>
          </a:ln>
        </p:spPr>
        <p:txBody>
          <a:bodyPr spcFirstLastPara="1" wrap="square" lIns="91425" tIns="45700" rIns="91425" bIns="45700" anchor="t" anchorCtr="0">
            <a:spAutoFit/>
          </a:bodyPr>
          <a:lstStyle/>
          <a:p>
            <a:pPr marL="0" marR="0" lvl="0" indent="0" algn="just" rtl="0">
              <a:lnSpc>
                <a:spcPct val="107000"/>
              </a:lnSpc>
              <a:spcBef>
                <a:spcPts val="800"/>
              </a:spcBef>
              <a:spcAft>
                <a:spcPts val="0"/>
              </a:spcAft>
              <a:buNone/>
            </a:pPr>
            <a:r>
              <a:rPr lang="en-MY" sz="2400" dirty="0">
                <a:solidFill>
                  <a:schemeClr val="dk1"/>
                </a:solidFill>
                <a:latin typeface="Arial"/>
                <a:ea typeface="Arial"/>
                <a:cs typeface="Arial"/>
                <a:sym typeface="Arial"/>
              </a:rPr>
              <a:t> </a:t>
            </a:r>
            <a:endParaRPr sz="2400" dirty="0">
              <a:solidFill>
                <a:schemeClr val="dk1"/>
              </a:solidFill>
              <a:latin typeface="Calibri"/>
              <a:ea typeface="Calibri"/>
              <a:cs typeface="Calibri"/>
              <a:sym typeface="Calibri"/>
            </a:endParaRPr>
          </a:p>
          <a:p>
            <a:pPr marL="0" marR="0" lvl="0" indent="0" algn="just" rtl="0">
              <a:lnSpc>
                <a:spcPct val="107000"/>
              </a:lnSpc>
              <a:spcBef>
                <a:spcPts val="800"/>
              </a:spcBef>
              <a:spcAft>
                <a:spcPts val="0"/>
              </a:spcAft>
              <a:buNone/>
            </a:pPr>
            <a:r>
              <a:rPr lang="en-MY" sz="2400" b="1" dirty="0">
                <a:solidFill>
                  <a:schemeClr val="accent5"/>
                </a:solidFill>
              </a:rPr>
              <a:t>AAPD Guidelines (2016)</a:t>
            </a:r>
            <a:r>
              <a:rPr lang="en-MY" sz="2400" b="1" dirty="0">
                <a:solidFill>
                  <a:schemeClr val="dk1"/>
                </a:solidFill>
              </a:rPr>
              <a:t> recommends the use of sealants in primary and first permanent molars with sound occlusal surfaces. If a tooth can be well isolated, a resin based sealant is recommended as it has a better long-term retention. In situations where it is difficult to achieve good isolation, a more hydrophilic material such as GIC would be preferable</a:t>
            </a:r>
            <a:r>
              <a:rPr lang="en-MY" sz="2400" dirty="0">
                <a:solidFill>
                  <a:schemeClr val="dk1"/>
                </a:solidFill>
                <a:latin typeface="Arial"/>
                <a:ea typeface="Arial"/>
                <a:cs typeface="Arial"/>
                <a:sym typeface="Arial"/>
              </a:rPr>
              <a:t>.</a:t>
            </a:r>
            <a:r>
              <a:rPr lang="en-MY" sz="2400" baseline="30000" dirty="0">
                <a:solidFill>
                  <a:schemeClr val="dk1"/>
                </a:solidFill>
                <a:latin typeface="Arial"/>
                <a:ea typeface="Arial"/>
                <a:cs typeface="Arial"/>
                <a:sym typeface="Arial"/>
              </a:rPr>
              <a:t> (AAPD, 2016a)</a:t>
            </a:r>
            <a:endParaRPr sz="2400" dirty="0">
              <a:solidFill>
                <a:schemeClr val="dk1"/>
              </a:solidFill>
              <a:latin typeface="Calibri"/>
              <a:ea typeface="Calibri"/>
              <a:cs typeface="Calibri"/>
              <a:sym typeface="Calibri"/>
            </a:endParaRPr>
          </a:p>
          <a:p>
            <a:pPr marL="0" marR="0" lvl="0" indent="0" algn="just" rtl="0">
              <a:lnSpc>
                <a:spcPct val="107000"/>
              </a:lnSpc>
              <a:spcBef>
                <a:spcPts val="800"/>
              </a:spcBef>
              <a:spcAft>
                <a:spcPts val="0"/>
              </a:spcAft>
              <a:buNone/>
            </a:pPr>
            <a:endParaRPr sz="2000" dirty="0">
              <a:solidFill>
                <a:schemeClr val="dk1"/>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30"/>
        <p:cNvGrpSpPr/>
        <p:nvPr/>
      </p:nvGrpSpPr>
      <p:grpSpPr>
        <a:xfrm>
          <a:off x="0" y="0"/>
          <a:ext cx="0" cy="0"/>
          <a:chOff x="0" y="0"/>
          <a:chExt cx="0" cy="0"/>
        </a:xfrm>
      </p:grpSpPr>
      <p:sp>
        <p:nvSpPr>
          <p:cNvPr id="231" name="Google Shape;231;p10"/>
          <p:cNvSpPr txBox="1">
            <a:spLocks noGrp="1"/>
          </p:cNvSpPr>
          <p:nvPr>
            <p:ph type="body" idx="1"/>
          </p:nvPr>
        </p:nvSpPr>
        <p:spPr>
          <a:xfrm>
            <a:off x="1981200" y="634025"/>
            <a:ext cx="8577600" cy="6008700"/>
          </a:xfrm>
          <a:prstGeom prst="rect">
            <a:avLst/>
          </a:prstGeom>
          <a:solidFill>
            <a:srgbClr val="FFFFCC"/>
          </a:solidFill>
          <a:ln w="9525" cap="flat" cmpd="sng">
            <a:solidFill>
              <a:schemeClr val="dk1"/>
            </a:solidFill>
            <a:prstDash val="solid"/>
            <a:round/>
            <a:headEnd type="none" w="sm" len="sm"/>
            <a:tailEnd type="none" w="sm" len="sm"/>
          </a:ln>
        </p:spPr>
        <p:txBody>
          <a:bodyPr spcFirstLastPara="1" wrap="square" lIns="91425" tIns="45700" rIns="91425" bIns="45700" anchor="t" anchorCtr="0">
            <a:normAutofit/>
          </a:bodyPr>
          <a:lstStyle/>
          <a:p>
            <a:pPr marL="0" lvl="0" indent="0" algn="ctr" rtl="0">
              <a:lnSpc>
                <a:spcPct val="107000"/>
              </a:lnSpc>
              <a:spcBef>
                <a:spcPts val="0"/>
              </a:spcBef>
              <a:spcAft>
                <a:spcPts val="0"/>
              </a:spcAft>
              <a:buSzPts val="2880"/>
              <a:buNone/>
            </a:pPr>
            <a:r>
              <a:rPr lang="en-MY" sz="3600" b="1">
                <a:solidFill>
                  <a:srgbClr val="0070C0"/>
                </a:solidFill>
                <a:latin typeface="Arial"/>
                <a:ea typeface="Arial"/>
                <a:cs typeface="Arial"/>
                <a:sym typeface="Arial"/>
              </a:rPr>
              <a:t>KEY MESSAGES</a:t>
            </a:r>
            <a:endParaRPr sz="3600" b="1">
              <a:latin typeface="Arial"/>
              <a:ea typeface="Arial"/>
              <a:cs typeface="Arial"/>
              <a:sym typeface="Arial"/>
            </a:endParaRPr>
          </a:p>
        </p:txBody>
      </p:sp>
      <p:sp>
        <p:nvSpPr>
          <p:cNvPr id="232" name="Google Shape;232;p10"/>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MY"/>
              <a:t>12</a:t>
            </a:fld>
            <a:endParaRPr/>
          </a:p>
        </p:txBody>
      </p:sp>
      <p:sp>
        <p:nvSpPr>
          <p:cNvPr id="233" name="Google Shape;233;p10"/>
          <p:cNvSpPr txBox="1"/>
          <p:nvPr/>
        </p:nvSpPr>
        <p:spPr>
          <a:xfrm>
            <a:off x="2207575" y="2132850"/>
            <a:ext cx="7847400" cy="3346500"/>
          </a:xfrm>
          <a:prstGeom prst="rect">
            <a:avLst/>
          </a:prstGeom>
          <a:noFill/>
          <a:ln>
            <a:noFill/>
          </a:ln>
        </p:spPr>
        <p:txBody>
          <a:bodyPr spcFirstLastPara="1" wrap="square" lIns="91425" tIns="45700" rIns="91425" bIns="45700" anchor="t" anchorCtr="0">
            <a:spAutoFit/>
          </a:bodyPr>
          <a:lstStyle/>
          <a:p>
            <a:pPr marL="0" marR="0" lvl="0" indent="0" algn="just" rtl="0">
              <a:lnSpc>
                <a:spcPct val="107000"/>
              </a:lnSpc>
              <a:spcBef>
                <a:spcPts val="0"/>
              </a:spcBef>
              <a:spcAft>
                <a:spcPts val="0"/>
              </a:spcAft>
              <a:buNone/>
            </a:pPr>
            <a:r>
              <a:rPr lang="en-MY" sz="2400" b="1" dirty="0">
                <a:solidFill>
                  <a:schemeClr val="dk1"/>
                </a:solidFill>
              </a:rPr>
              <a:t>Consideration for placement of fissure </a:t>
            </a:r>
            <a:r>
              <a:rPr lang="en-MY" sz="2400" b="1" dirty="0">
                <a:solidFill>
                  <a:srgbClr val="0D0D0D"/>
                </a:solidFill>
              </a:rPr>
              <a:t>sealant in primary molar amongst </a:t>
            </a:r>
            <a:r>
              <a:rPr lang="en-MY" sz="2400" b="1" dirty="0">
                <a:solidFill>
                  <a:schemeClr val="dk1"/>
                </a:solidFill>
              </a:rPr>
              <a:t>patients with ECC based on:</a:t>
            </a:r>
            <a:endParaRPr sz="2400" b="1" dirty="0">
              <a:solidFill>
                <a:schemeClr val="dk1"/>
              </a:solidFill>
              <a:latin typeface="Calibri"/>
              <a:ea typeface="Calibri"/>
              <a:cs typeface="Calibri"/>
              <a:sym typeface="Calibri"/>
            </a:endParaRPr>
          </a:p>
          <a:p>
            <a:pPr marL="1371600" marR="0" lvl="2" indent="-381000" algn="just" rtl="0">
              <a:lnSpc>
                <a:spcPct val="107000"/>
              </a:lnSpc>
              <a:spcBef>
                <a:spcPts val="800"/>
              </a:spcBef>
              <a:spcAft>
                <a:spcPts val="0"/>
              </a:spcAft>
              <a:buClr>
                <a:schemeClr val="dk1"/>
              </a:buClr>
              <a:buSzPts val="2400"/>
              <a:buFont typeface="Arial"/>
              <a:buChar char="■"/>
            </a:pPr>
            <a:r>
              <a:rPr lang="en-MY" sz="2400" b="0" i="0" u="none" strike="noStrike" cap="none" dirty="0">
                <a:solidFill>
                  <a:schemeClr val="dk1"/>
                </a:solidFill>
                <a:latin typeface="Arial"/>
                <a:ea typeface="Arial"/>
                <a:cs typeface="Arial"/>
                <a:sym typeface="Arial"/>
              </a:rPr>
              <a:t>caries risk </a:t>
            </a:r>
            <a:endParaRPr sz="2400" b="0" i="0" u="none" strike="noStrike" cap="none" dirty="0">
              <a:solidFill>
                <a:schemeClr val="dk1"/>
              </a:solidFill>
              <a:latin typeface="Calibri"/>
              <a:ea typeface="Calibri"/>
              <a:cs typeface="Calibri"/>
              <a:sym typeface="Calibri"/>
            </a:endParaRPr>
          </a:p>
          <a:p>
            <a:pPr marL="1371600" marR="0" lvl="2" indent="-381000" algn="just" rtl="0">
              <a:lnSpc>
                <a:spcPct val="107000"/>
              </a:lnSpc>
              <a:spcBef>
                <a:spcPts val="800"/>
              </a:spcBef>
              <a:spcAft>
                <a:spcPts val="0"/>
              </a:spcAft>
              <a:buClr>
                <a:schemeClr val="dk1"/>
              </a:buClr>
              <a:buSzPts val="2400"/>
              <a:buFont typeface="Arial"/>
              <a:buChar char="■"/>
            </a:pPr>
            <a:r>
              <a:rPr lang="en-MY" sz="2400" b="0" i="0" u="none" strike="noStrike" cap="none" dirty="0">
                <a:solidFill>
                  <a:schemeClr val="dk1"/>
                </a:solidFill>
                <a:latin typeface="Arial"/>
                <a:ea typeface="Arial"/>
                <a:cs typeface="Arial"/>
                <a:sym typeface="Arial"/>
              </a:rPr>
              <a:t>plaque control</a:t>
            </a:r>
            <a:endParaRPr sz="2400" b="0" i="0" u="none" strike="noStrike" cap="none" dirty="0">
              <a:solidFill>
                <a:schemeClr val="dk1"/>
              </a:solidFill>
              <a:latin typeface="Calibri"/>
              <a:ea typeface="Calibri"/>
              <a:cs typeface="Calibri"/>
              <a:sym typeface="Calibri"/>
            </a:endParaRPr>
          </a:p>
          <a:p>
            <a:pPr marL="1371600" marR="0" lvl="2" indent="-381000" algn="just" rtl="0">
              <a:lnSpc>
                <a:spcPct val="107000"/>
              </a:lnSpc>
              <a:spcBef>
                <a:spcPts val="800"/>
              </a:spcBef>
              <a:spcAft>
                <a:spcPts val="0"/>
              </a:spcAft>
              <a:buClr>
                <a:schemeClr val="dk1"/>
              </a:buClr>
              <a:buSzPts val="2400"/>
              <a:buFont typeface="Arial"/>
              <a:buChar char="■"/>
            </a:pPr>
            <a:r>
              <a:rPr lang="en-MY" sz="2400" b="0" i="0" u="none" strike="noStrike" cap="none" dirty="0">
                <a:solidFill>
                  <a:schemeClr val="dk1"/>
                </a:solidFill>
                <a:latin typeface="Arial"/>
                <a:ea typeface="Arial"/>
                <a:cs typeface="Arial"/>
                <a:sym typeface="Arial"/>
              </a:rPr>
              <a:t>ability to isolate tooth effectively </a:t>
            </a:r>
            <a:endParaRPr dirty="0"/>
          </a:p>
          <a:p>
            <a:pPr marL="1371600" marR="0" lvl="2" indent="-381000" algn="just" rtl="0">
              <a:lnSpc>
                <a:spcPct val="107000"/>
              </a:lnSpc>
              <a:spcBef>
                <a:spcPts val="800"/>
              </a:spcBef>
              <a:spcAft>
                <a:spcPts val="0"/>
              </a:spcAft>
              <a:buClr>
                <a:schemeClr val="dk1"/>
              </a:buClr>
              <a:buSzPts val="2400"/>
              <a:buFont typeface="Arial"/>
              <a:buChar char="■"/>
            </a:pPr>
            <a:r>
              <a:rPr lang="en-MY" sz="2400" b="0" i="0" u="none" strike="noStrike" cap="none" dirty="0">
                <a:solidFill>
                  <a:schemeClr val="dk1"/>
                </a:solidFill>
                <a:latin typeface="Arial"/>
                <a:ea typeface="Arial"/>
                <a:cs typeface="Arial"/>
                <a:sym typeface="Arial"/>
              </a:rPr>
              <a:t>patient cooperation </a:t>
            </a:r>
            <a:endParaRPr sz="2400" b="0" i="0" u="none" strike="noStrike" cap="none" dirty="0">
              <a:solidFill>
                <a:schemeClr val="dk1"/>
              </a:solidFill>
              <a:latin typeface="Trebuchet MS"/>
              <a:ea typeface="Trebuchet MS"/>
              <a:cs typeface="Trebuchet MS"/>
              <a:sym typeface="Trebuchet MS"/>
            </a:endParaRPr>
          </a:p>
          <a:p>
            <a:pPr marL="114300" marR="0" lvl="1" indent="0" algn="just" rtl="0">
              <a:lnSpc>
                <a:spcPct val="107000"/>
              </a:lnSpc>
              <a:spcBef>
                <a:spcPts val="800"/>
              </a:spcBef>
              <a:spcAft>
                <a:spcPts val="0"/>
              </a:spcAft>
              <a:buNone/>
            </a:pPr>
            <a:endParaRPr sz="2400" b="0" i="0" u="none" strike="noStrike" cap="none" dirty="0">
              <a:solidFill>
                <a:schemeClr val="dk1"/>
              </a:solidFill>
              <a:latin typeface="Aria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3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7"/>
        <p:cNvGrpSpPr/>
        <p:nvPr/>
      </p:nvGrpSpPr>
      <p:grpSpPr>
        <a:xfrm>
          <a:off x="0" y="0"/>
          <a:ext cx="0" cy="0"/>
          <a:chOff x="0" y="0"/>
          <a:chExt cx="0" cy="0"/>
        </a:xfrm>
      </p:grpSpPr>
      <p:sp>
        <p:nvSpPr>
          <p:cNvPr id="238" name="Google Shape;238;p11"/>
          <p:cNvSpPr txBox="1">
            <a:spLocks noGrp="1"/>
          </p:cNvSpPr>
          <p:nvPr>
            <p:ph type="title"/>
          </p:nvPr>
        </p:nvSpPr>
        <p:spPr>
          <a:xfrm>
            <a:off x="1055450" y="132175"/>
            <a:ext cx="10431900" cy="132281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070C0"/>
              </a:buClr>
              <a:buSzPts val="2600"/>
              <a:buFont typeface="Stardos Stencil"/>
              <a:buNone/>
            </a:pPr>
            <a:r>
              <a:rPr lang="en-MY" sz="3200" dirty="0">
                <a:solidFill>
                  <a:srgbClr val="0070C0"/>
                </a:solidFill>
                <a:latin typeface="Stardos Stencil"/>
                <a:ea typeface="Stardos Stencil"/>
                <a:cs typeface="Stardos Stencil"/>
                <a:sym typeface="Stardos Stencil"/>
              </a:rPr>
              <a:t>CASEIN PHOSPHOPEPTIDE-AMORPHOUS </a:t>
            </a:r>
            <a:br>
              <a:rPr lang="en-MY" sz="3200" dirty="0">
                <a:solidFill>
                  <a:srgbClr val="0070C0"/>
                </a:solidFill>
                <a:latin typeface="Stardos Stencil"/>
                <a:ea typeface="Stardos Stencil"/>
                <a:cs typeface="Stardos Stencil"/>
                <a:sym typeface="Stardos Stencil"/>
              </a:rPr>
            </a:br>
            <a:r>
              <a:rPr lang="en-MY" sz="3200" dirty="0">
                <a:solidFill>
                  <a:srgbClr val="0070C0"/>
                </a:solidFill>
                <a:latin typeface="Stardos Stencil"/>
                <a:ea typeface="Stardos Stencil"/>
                <a:cs typeface="Stardos Stencil"/>
                <a:sym typeface="Stardos Stencil"/>
              </a:rPr>
              <a:t>CALCIUM PHOSPHATE</a:t>
            </a:r>
            <a:endParaRPr sz="3200" dirty="0">
              <a:solidFill>
                <a:srgbClr val="0070C0"/>
              </a:solidFill>
            </a:endParaRPr>
          </a:p>
        </p:txBody>
      </p:sp>
      <p:sp>
        <p:nvSpPr>
          <p:cNvPr id="239" name="Google Shape;239;p11"/>
          <p:cNvSpPr txBox="1">
            <a:spLocks noGrp="1"/>
          </p:cNvSpPr>
          <p:nvPr>
            <p:ph type="body" idx="1"/>
          </p:nvPr>
        </p:nvSpPr>
        <p:spPr>
          <a:xfrm>
            <a:off x="649476" y="1329269"/>
            <a:ext cx="8721300" cy="5255561"/>
          </a:xfrm>
          <a:prstGeom prst="rect">
            <a:avLst/>
          </a:prstGeom>
          <a:noFill/>
          <a:ln>
            <a:noFill/>
          </a:ln>
        </p:spPr>
        <p:txBody>
          <a:bodyPr spcFirstLastPara="1" wrap="square" lIns="91425" tIns="45700" rIns="91425" bIns="45700" anchor="ctr" anchorCtr="0">
            <a:normAutofit/>
          </a:bodyPr>
          <a:lstStyle/>
          <a:p>
            <a:pPr marL="342900" lvl="0" indent="-342900" algn="l" rtl="0">
              <a:lnSpc>
                <a:spcPct val="90000"/>
              </a:lnSpc>
              <a:spcBef>
                <a:spcPts val="0"/>
              </a:spcBef>
              <a:spcAft>
                <a:spcPts val="0"/>
              </a:spcAft>
              <a:buSzPts val="1920"/>
              <a:buChar char="►"/>
            </a:pPr>
            <a:r>
              <a:rPr lang="en-MY" sz="2400" dirty="0">
                <a:solidFill>
                  <a:schemeClr val="dk1"/>
                </a:solidFill>
                <a:latin typeface="Arial"/>
                <a:ea typeface="Arial"/>
                <a:cs typeface="Arial"/>
                <a:sym typeface="Arial"/>
              </a:rPr>
              <a:t>Casein </a:t>
            </a:r>
            <a:r>
              <a:rPr lang="en-MY" sz="2400" dirty="0" err="1">
                <a:solidFill>
                  <a:schemeClr val="dk1"/>
                </a:solidFill>
                <a:latin typeface="Arial"/>
                <a:ea typeface="Arial"/>
                <a:cs typeface="Arial"/>
                <a:sym typeface="Arial"/>
              </a:rPr>
              <a:t>phosphopeptide</a:t>
            </a:r>
            <a:r>
              <a:rPr lang="en-MY" sz="2400" dirty="0">
                <a:solidFill>
                  <a:schemeClr val="dk1"/>
                </a:solidFill>
                <a:latin typeface="Arial"/>
                <a:ea typeface="Arial"/>
                <a:cs typeface="Arial"/>
                <a:sym typeface="Arial"/>
              </a:rPr>
              <a:t>-amorphous calcium phosphate (CPP-ACP) is a topical cream that is water-based and free of sugar. It contains </a:t>
            </a:r>
            <a:r>
              <a:rPr lang="en-MY" sz="2400" u="sng" dirty="0">
                <a:solidFill>
                  <a:schemeClr val="dk1"/>
                </a:solidFill>
                <a:latin typeface="Arial"/>
                <a:ea typeface="Arial"/>
                <a:cs typeface="Arial"/>
                <a:sym typeface="Arial"/>
              </a:rPr>
              <a:t>milk protein derived from casein</a:t>
            </a:r>
            <a:r>
              <a:rPr lang="en-MY" sz="2400" dirty="0">
                <a:solidFill>
                  <a:schemeClr val="dk1"/>
                </a:solidFill>
                <a:latin typeface="Arial"/>
                <a:ea typeface="Arial"/>
                <a:cs typeface="Arial"/>
                <a:sym typeface="Arial"/>
              </a:rPr>
              <a:t>.</a:t>
            </a:r>
            <a:endParaRPr sz="2400" dirty="0">
              <a:solidFill>
                <a:schemeClr val="dk1"/>
              </a:solidFill>
              <a:latin typeface="Arial"/>
              <a:ea typeface="Arial"/>
              <a:cs typeface="Arial"/>
              <a:sym typeface="Arial"/>
            </a:endParaRPr>
          </a:p>
          <a:p>
            <a:pPr marL="342900" lvl="0" indent="0" algn="l" rtl="0">
              <a:lnSpc>
                <a:spcPct val="90000"/>
              </a:lnSpc>
              <a:spcBef>
                <a:spcPts val="0"/>
              </a:spcBef>
              <a:spcAft>
                <a:spcPts val="0"/>
              </a:spcAft>
              <a:buNone/>
            </a:pPr>
            <a:endParaRPr sz="2400" dirty="0">
              <a:solidFill>
                <a:schemeClr val="dk1"/>
              </a:solidFill>
              <a:latin typeface="Arial"/>
              <a:ea typeface="Arial"/>
              <a:cs typeface="Arial"/>
              <a:sym typeface="Arial"/>
            </a:endParaRPr>
          </a:p>
          <a:p>
            <a:pPr marL="342900" lvl="0" indent="-342900" algn="l" rtl="0">
              <a:lnSpc>
                <a:spcPct val="90000"/>
              </a:lnSpc>
              <a:spcBef>
                <a:spcPts val="1000"/>
              </a:spcBef>
              <a:spcAft>
                <a:spcPts val="0"/>
              </a:spcAft>
              <a:buSzPts val="1920"/>
              <a:buChar char="►"/>
            </a:pPr>
            <a:r>
              <a:rPr lang="en-MY" sz="2400" dirty="0">
                <a:solidFill>
                  <a:schemeClr val="dk1"/>
                </a:solidFill>
                <a:latin typeface="Arial"/>
                <a:ea typeface="Arial"/>
                <a:cs typeface="Arial"/>
                <a:sym typeface="Arial"/>
              </a:rPr>
              <a:t>The effects of daily application of a 10% weight per volume (w/v) CPP-ACP paste combined with regular tooth brushing using a fluoride toothpaste, </a:t>
            </a:r>
            <a:r>
              <a:rPr lang="en-MY" sz="2400" b="1" dirty="0">
                <a:solidFill>
                  <a:schemeClr val="dk1"/>
                </a:solidFill>
                <a:latin typeface="Arial"/>
                <a:ea typeface="Arial"/>
                <a:cs typeface="Arial"/>
                <a:sym typeface="Arial"/>
              </a:rPr>
              <a:t>did not show any significant additional benefits in preventing tooth decay</a:t>
            </a:r>
            <a:r>
              <a:rPr lang="en-MY" sz="2400" dirty="0">
                <a:solidFill>
                  <a:schemeClr val="dk1"/>
                </a:solidFill>
                <a:latin typeface="Arial"/>
                <a:ea typeface="Arial"/>
                <a:cs typeface="Arial"/>
                <a:sym typeface="Arial"/>
              </a:rPr>
              <a:t> (caries) on high-risk pre-school children with primary dentition for a period of one </a:t>
            </a:r>
            <a:r>
              <a:rPr lang="en-MY" sz="2400" dirty="0" err="1">
                <a:solidFill>
                  <a:schemeClr val="dk1"/>
                </a:solidFill>
                <a:latin typeface="Arial"/>
                <a:ea typeface="Arial"/>
                <a:cs typeface="Arial"/>
                <a:sym typeface="Arial"/>
              </a:rPr>
              <a:t>year</a:t>
            </a:r>
            <a:r>
              <a:rPr lang="en-MY" sz="2400" baseline="30000" dirty="0" err="1">
                <a:solidFill>
                  <a:schemeClr val="dk1"/>
                </a:solidFill>
                <a:latin typeface="Arial"/>
                <a:ea typeface="Arial"/>
                <a:cs typeface="Arial"/>
                <a:sym typeface="Arial"/>
              </a:rPr>
              <a:t>.Sitthisettapong</a:t>
            </a:r>
            <a:r>
              <a:rPr lang="en-MY" sz="2400" baseline="30000" dirty="0">
                <a:solidFill>
                  <a:schemeClr val="dk1"/>
                </a:solidFill>
                <a:latin typeface="Arial"/>
                <a:ea typeface="Arial"/>
                <a:cs typeface="Arial"/>
                <a:sym typeface="Arial"/>
              </a:rPr>
              <a:t> et al., 2015) level I  </a:t>
            </a:r>
            <a:endParaRPr sz="2400" baseline="30000" dirty="0">
              <a:solidFill>
                <a:schemeClr val="dk1"/>
              </a:solidFill>
              <a:latin typeface="Arial"/>
              <a:ea typeface="Arial"/>
              <a:cs typeface="Arial"/>
              <a:sym typeface="Arial"/>
            </a:endParaRPr>
          </a:p>
          <a:p>
            <a:pPr marL="342900" lvl="0" indent="0" algn="l" rtl="0">
              <a:lnSpc>
                <a:spcPct val="90000"/>
              </a:lnSpc>
              <a:spcBef>
                <a:spcPts val="1000"/>
              </a:spcBef>
              <a:spcAft>
                <a:spcPts val="0"/>
              </a:spcAft>
              <a:buNone/>
            </a:pPr>
            <a:endParaRPr sz="2400" baseline="30000" dirty="0">
              <a:solidFill>
                <a:schemeClr val="dk1"/>
              </a:solidFill>
              <a:latin typeface="Arial"/>
              <a:ea typeface="Arial"/>
              <a:cs typeface="Arial"/>
              <a:sym typeface="Arial"/>
            </a:endParaRPr>
          </a:p>
        </p:txBody>
      </p:sp>
      <p:sp>
        <p:nvSpPr>
          <p:cNvPr id="240" name="Google Shape;240;p11"/>
          <p:cNvSpPr txBox="1">
            <a:spLocks noGrp="1"/>
          </p:cNvSpPr>
          <p:nvPr>
            <p:ph type="sldNum" idx="12"/>
          </p:nvPr>
        </p:nvSpPr>
        <p:spPr>
          <a:xfrm>
            <a:off x="7981950" y="6356351"/>
            <a:ext cx="2057400" cy="365125"/>
          </a:xfrm>
          <a:prstGeom prst="rect">
            <a:avLst/>
          </a:prstGeom>
          <a:noFill/>
          <a:ln>
            <a:noFill/>
          </a:ln>
        </p:spPr>
        <p:txBody>
          <a:bodyPr spcFirstLastPara="1" wrap="square" lIns="91425" tIns="45700" rIns="91425" bIns="45700" anchor="ctr" anchorCtr="0">
            <a:normAutofit/>
          </a:bodyPr>
          <a:lstStyle/>
          <a:p>
            <a:pPr marL="0" lvl="0" indent="0" algn="r" rtl="0">
              <a:spcBef>
                <a:spcPts val="0"/>
              </a:spcBef>
              <a:spcAft>
                <a:spcPts val="0"/>
              </a:spcAft>
              <a:buNone/>
            </a:pPr>
            <a:fld id="{00000000-1234-1234-1234-123412341234}" type="slidenum">
              <a:rPr lang="en-MY">
                <a:solidFill>
                  <a:schemeClr val="dk1"/>
                </a:solidFill>
              </a:rPr>
              <a:t>13</a:t>
            </a:fld>
            <a:endParaRPr>
              <a:solidFill>
                <a:schemeClr val="dk1"/>
              </a:solidFill>
            </a:endParaRPr>
          </a:p>
        </p:txBody>
      </p:sp>
      <p:pic>
        <p:nvPicPr>
          <p:cNvPr id="241" name="Google Shape;241;p11" descr="Introducing Tooth Mousse! - Smile Cliniq"/>
          <p:cNvPicPr preferRelativeResize="0"/>
          <p:nvPr/>
        </p:nvPicPr>
        <p:blipFill rotWithShape="1">
          <a:blip r:embed="rId3">
            <a:alphaModFix/>
          </a:blip>
          <a:srcRect/>
          <a:stretch/>
        </p:blipFill>
        <p:spPr>
          <a:xfrm>
            <a:off x="9537525" y="1870375"/>
            <a:ext cx="2468750" cy="2980125"/>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37">
          <a:extLst>
            <a:ext uri="{FF2B5EF4-FFF2-40B4-BE49-F238E27FC236}">
              <a16:creationId xmlns:a16="http://schemas.microsoft.com/office/drawing/2014/main" id="{FF291B5B-9747-9E72-ABB1-C84318CBEA09}"/>
            </a:ext>
          </a:extLst>
        </p:cNvPr>
        <p:cNvGrpSpPr/>
        <p:nvPr/>
      </p:nvGrpSpPr>
      <p:grpSpPr>
        <a:xfrm>
          <a:off x="0" y="0"/>
          <a:ext cx="0" cy="0"/>
          <a:chOff x="0" y="0"/>
          <a:chExt cx="0" cy="0"/>
        </a:xfrm>
      </p:grpSpPr>
      <p:sp>
        <p:nvSpPr>
          <p:cNvPr id="238" name="Google Shape;238;p11">
            <a:extLst>
              <a:ext uri="{FF2B5EF4-FFF2-40B4-BE49-F238E27FC236}">
                <a16:creationId xmlns:a16="http://schemas.microsoft.com/office/drawing/2014/main" id="{A515E19B-4BFA-E628-7BD9-E655C55BCE62}"/>
              </a:ext>
            </a:extLst>
          </p:cNvPr>
          <p:cNvSpPr txBox="1">
            <a:spLocks noGrp="1"/>
          </p:cNvSpPr>
          <p:nvPr>
            <p:ph type="title"/>
          </p:nvPr>
        </p:nvSpPr>
        <p:spPr>
          <a:xfrm>
            <a:off x="1055450" y="132175"/>
            <a:ext cx="10431900" cy="1322814"/>
          </a:xfrm>
          <a:prstGeom prst="rect">
            <a:avLst/>
          </a:prstGeom>
          <a:noFill/>
          <a:ln>
            <a:noFill/>
          </a:ln>
        </p:spPr>
        <p:txBody>
          <a:bodyPr spcFirstLastPara="1" wrap="square" lIns="91425" tIns="45700" rIns="91425" bIns="45700" anchor="ctr" anchorCtr="0">
            <a:normAutofit/>
          </a:bodyPr>
          <a:lstStyle/>
          <a:p>
            <a:pPr marL="0" lvl="0" indent="0" algn="ctr" rtl="0">
              <a:lnSpc>
                <a:spcPct val="90000"/>
              </a:lnSpc>
              <a:spcBef>
                <a:spcPts val="0"/>
              </a:spcBef>
              <a:spcAft>
                <a:spcPts val="0"/>
              </a:spcAft>
              <a:buClr>
                <a:srgbClr val="0070C0"/>
              </a:buClr>
              <a:buSzPts val="2600"/>
              <a:buFont typeface="Stardos Stencil"/>
              <a:buNone/>
            </a:pPr>
            <a:r>
              <a:rPr lang="en-MY" sz="3200" dirty="0">
                <a:solidFill>
                  <a:srgbClr val="0070C0"/>
                </a:solidFill>
                <a:latin typeface="Stardos Stencil"/>
                <a:ea typeface="Stardos Stencil"/>
                <a:cs typeface="Stardos Stencil"/>
                <a:sym typeface="Stardos Stencil"/>
              </a:rPr>
              <a:t>CASEIN PHOSPHOPEPTIDE-AMORPHOUS </a:t>
            </a:r>
            <a:br>
              <a:rPr lang="en-MY" sz="3200" dirty="0">
                <a:solidFill>
                  <a:srgbClr val="0070C0"/>
                </a:solidFill>
                <a:latin typeface="Stardos Stencil"/>
                <a:ea typeface="Stardos Stencil"/>
                <a:cs typeface="Stardos Stencil"/>
                <a:sym typeface="Stardos Stencil"/>
              </a:rPr>
            </a:br>
            <a:r>
              <a:rPr lang="en-MY" sz="3200" dirty="0">
                <a:solidFill>
                  <a:srgbClr val="0070C0"/>
                </a:solidFill>
                <a:latin typeface="Stardos Stencil"/>
                <a:ea typeface="Stardos Stencil"/>
                <a:cs typeface="Stardos Stencil"/>
                <a:sym typeface="Stardos Stencil"/>
              </a:rPr>
              <a:t>CALCIUM PHOSPHATE</a:t>
            </a:r>
            <a:endParaRPr sz="3200" dirty="0">
              <a:solidFill>
                <a:srgbClr val="0070C0"/>
              </a:solidFill>
            </a:endParaRPr>
          </a:p>
        </p:txBody>
      </p:sp>
      <p:sp>
        <p:nvSpPr>
          <p:cNvPr id="239" name="Google Shape;239;p11">
            <a:extLst>
              <a:ext uri="{FF2B5EF4-FFF2-40B4-BE49-F238E27FC236}">
                <a16:creationId xmlns:a16="http://schemas.microsoft.com/office/drawing/2014/main" id="{1E42577C-18EC-9C9D-46CB-4F08EE01A86E}"/>
              </a:ext>
            </a:extLst>
          </p:cNvPr>
          <p:cNvSpPr txBox="1">
            <a:spLocks noGrp="1"/>
          </p:cNvSpPr>
          <p:nvPr>
            <p:ph type="body" idx="1"/>
          </p:nvPr>
        </p:nvSpPr>
        <p:spPr>
          <a:xfrm>
            <a:off x="649476" y="1329270"/>
            <a:ext cx="8721300" cy="3576286"/>
          </a:xfrm>
          <a:prstGeom prst="rect">
            <a:avLst/>
          </a:prstGeom>
          <a:noFill/>
          <a:ln>
            <a:noFill/>
          </a:ln>
        </p:spPr>
        <p:txBody>
          <a:bodyPr spcFirstLastPara="1" wrap="square" lIns="91425" tIns="45700" rIns="91425" bIns="45700" anchor="ctr" anchorCtr="0">
            <a:normAutofit/>
          </a:bodyPr>
          <a:lstStyle/>
          <a:p>
            <a:pPr marL="342900" lvl="0" indent="-342900">
              <a:lnSpc>
                <a:spcPct val="90000"/>
              </a:lnSpc>
              <a:buSzPts val="1920"/>
            </a:pPr>
            <a:r>
              <a:rPr lang="en-US" sz="2400" dirty="0">
                <a:solidFill>
                  <a:schemeClr val="dk1"/>
                </a:solidFill>
                <a:latin typeface="Arial"/>
                <a:ea typeface="Arial"/>
                <a:cs typeface="Arial"/>
                <a:sym typeface="Arial"/>
              </a:rPr>
              <a:t>Although there is insufficient evidence on the effectiveness of CPP-ACP in </a:t>
            </a:r>
            <a:r>
              <a:rPr lang="en-US" sz="2400" dirty="0">
                <a:solidFill>
                  <a:srgbClr val="C00000"/>
                </a:solidFill>
                <a:latin typeface="Arial"/>
                <a:ea typeface="Arial"/>
                <a:cs typeface="Arial"/>
                <a:sym typeface="Arial"/>
              </a:rPr>
              <a:t>preventing caries in primary teeth</a:t>
            </a:r>
            <a:r>
              <a:rPr lang="en-US" sz="2400" dirty="0">
                <a:solidFill>
                  <a:schemeClr val="dk1"/>
                </a:solidFill>
                <a:latin typeface="Arial"/>
                <a:ea typeface="Arial"/>
                <a:cs typeface="Arial"/>
                <a:sym typeface="Arial"/>
              </a:rPr>
              <a:t>, its use can be considered as an </a:t>
            </a:r>
            <a:r>
              <a:rPr lang="en-US" sz="2400" dirty="0">
                <a:solidFill>
                  <a:srgbClr val="00B0F0"/>
                </a:solidFill>
                <a:latin typeface="Arial"/>
                <a:ea typeface="Arial"/>
                <a:cs typeface="Arial"/>
                <a:sym typeface="Arial"/>
              </a:rPr>
              <a:t>adjunct to brushing</a:t>
            </a:r>
            <a:r>
              <a:rPr lang="en-US" sz="2400" dirty="0">
                <a:solidFill>
                  <a:schemeClr val="dk1"/>
                </a:solidFill>
                <a:latin typeface="Arial"/>
                <a:ea typeface="Arial"/>
                <a:cs typeface="Arial"/>
                <a:sym typeface="Arial"/>
              </a:rPr>
              <a:t> with fluoride toothpaste.</a:t>
            </a:r>
            <a:endParaRPr lang="en-US" sz="2400" dirty="0"/>
          </a:p>
          <a:p>
            <a:pPr marL="342900" lvl="0" indent="0" algn="l" rtl="0">
              <a:lnSpc>
                <a:spcPct val="90000"/>
              </a:lnSpc>
              <a:spcBef>
                <a:spcPts val="1000"/>
              </a:spcBef>
              <a:spcAft>
                <a:spcPts val="0"/>
              </a:spcAft>
              <a:buNone/>
            </a:pPr>
            <a:endParaRPr sz="2400" baseline="30000" dirty="0">
              <a:solidFill>
                <a:schemeClr val="dk1"/>
              </a:solidFill>
              <a:latin typeface="Arial"/>
              <a:ea typeface="Arial"/>
              <a:cs typeface="Arial"/>
              <a:sym typeface="Arial"/>
            </a:endParaRPr>
          </a:p>
        </p:txBody>
      </p:sp>
      <p:sp>
        <p:nvSpPr>
          <p:cNvPr id="240" name="Google Shape;240;p11">
            <a:extLst>
              <a:ext uri="{FF2B5EF4-FFF2-40B4-BE49-F238E27FC236}">
                <a16:creationId xmlns:a16="http://schemas.microsoft.com/office/drawing/2014/main" id="{7C1D9A67-F9DD-00DE-FC53-B651ACE7C265}"/>
              </a:ext>
            </a:extLst>
          </p:cNvPr>
          <p:cNvSpPr txBox="1">
            <a:spLocks noGrp="1"/>
          </p:cNvSpPr>
          <p:nvPr>
            <p:ph type="sldNum" idx="12"/>
          </p:nvPr>
        </p:nvSpPr>
        <p:spPr>
          <a:xfrm>
            <a:off x="7981950" y="6356351"/>
            <a:ext cx="2057400" cy="365125"/>
          </a:xfrm>
          <a:prstGeom prst="rect">
            <a:avLst/>
          </a:prstGeom>
          <a:noFill/>
          <a:ln>
            <a:noFill/>
          </a:ln>
        </p:spPr>
        <p:txBody>
          <a:bodyPr spcFirstLastPara="1" wrap="square" lIns="91425" tIns="45700" rIns="91425" bIns="45700" anchor="ctr" anchorCtr="0">
            <a:normAutofit/>
          </a:bodyPr>
          <a:lstStyle/>
          <a:p>
            <a:pPr marL="0" lvl="0" indent="0" algn="r" rtl="0">
              <a:spcBef>
                <a:spcPts val="0"/>
              </a:spcBef>
              <a:spcAft>
                <a:spcPts val="0"/>
              </a:spcAft>
              <a:buNone/>
            </a:pPr>
            <a:fld id="{00000000-1234-1234-1234-123412341234}" type="slidenum">
              <a:rPr lang="en-MY">
                <a:solidFill>
                  <a:schemeClr val="dk1"/>
                </a:solidFill>
              </a:rPr>
              <a:t>14</a:t>
            </a:fld>
            <a:endParaRPr>
              <a:solidFill>
                <a:schemeClr val="dk1"/>
              </a:solidFill>
            </a:endParaRPr>
          </a:p>
        </p:txBody>
      </p:sp>
      <p:pic>
        <p:nvPicPr>
          <p:cNvPr id="241" name="Google Shape;241;p11" descr="Introducing Tooth Mousse! - Smile Cliniq">
            <a:extLst>
              <a:ext uri="{FF2B5EF4-FFF2-40B4-BE49-F238E27FC236}">
                <a16:creationId xmlns:a16="http://schemas.microsoft.com/office/drawing/2014/main" id="{FD412DC3-B4A6-CE56-8BCE-F853E19EC79D}"/>
              </a:ext>
            </a:extLst>
          </p:cNvPr>
          <p:cNvPicPr preferRelativeResize="0"/>
          <p:nvPr/>
        </p:nvPicPr>
        <p:blipFill rotWithShape="1">
          <a:blip r:embed="rId3">
            <a:alphaModFix/>
          </a:blip>
          <a:srcRect/>
          <a:stretch/>
        </p:blipFill>
        <p:spPr>
          <a:xfrm>
            <a:off x="9537525" y="1870375"/>
            <a:ext cx="2468750" cy="2980125"/>
          </a:xfrm>
          <a:prstGeom prst="rect">
            <a:avLst/>
          </a:prstGeom>
          <a:noFill/>
          <a:ln>
            <a:noFill/>
          </a:ln>
        </p:spPr>
      </p:pic>
    </p:spTree>
    <p:extLst>
      <p:ext uri="{BB962C8B-B14F-4D97-AF65-F5344CB8AC3E}">
        <p14:creationId xmlns:p14="http://schemas.microsoft.com/office/powerpoint/2010/main" val="36477096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p1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MY"/>
              <a:t>15</a:t>
            </a:fld>
            <a:endParaRPr/>
          </a:p>
        </p:txBody>
      </p:sp>
      <p:graphicFrame>
        <p:nvGraphicFramePr>
          <p:cNvPr id="247" name="Google Shape;247;p12"/>
          <p:cNvGraphicFramePr/>
          <p:nvPr>
            <p:extLst>
              <p:ext uri="{D42A27DB-BD31-4B8C-83A1-F6EECF244321}">
                <p14:modId xmlns:p14="http://schemas.microsoft.com/office/powerpoint/2010/main" val="3652887256"/>
              </p:ext>
            </p:extLst>
          </p:nvPr>
        </p:nvGraphicFramePr>
        <p:xfrm>
          <a:off x="4445480" y="115926"/>
          <a:ext cx="6686500" cy="6675750"/>
        </p:xfrm>
        <a:graphic>
          <a:graphicData uri="http://schemas.openxmlformats.org/drawingml/2006/table">
            <a:tbl>
              <a:tblPr firstRow="1" firstCol="1" bandRow="1">
                <a:noFill/>
                <a:tableStyleId>{9FD9C178-4665-459F-BBEA-760F071B5E59}</a:tableStyleId>
              </a:tblPr>
              <a:tblGrid>
                <a:gridCol w="6686500">
                  <a:extLst>
                    <a:ext uri="{9D8B030D-6E8A-4147-A177-3AD203B41FA5}">
                      <a16:colId xmlns:a16="http://schemas.microsoft.com/office/drawing/2014/main" val="20000"/>
                    </a:ext>
                  </a:extLst>
                </a:gridCol>
              </a:tblGrid>
              <a:tr h="6675750">
                <a:tc>
                  <a:txBody>
                    <a:bodyPr/>
                    <a:lstStyle/>
                    <a:p>
                      <a:pPr marL="0" marR="0" lvl="0" indent="0" algn="just" rtl="0">
                        <a:lnSpc>
                          <a:spcPct val="107000"/>
                        </a:lnSpc>
                        <a:spcBef>
                          <a:spcPts val="0"/>
                        </a:spcBef>
                        <a:spcAft>
                          <a:spcPts val="0"/>
                        </a:spcAft>
                        <a:buClr>
                          <a:schemeClr val="dk1"/>
                        </a:buClr>
                        <a:buSzPts val="2400"/>
                        <a:buFont typeface="Noto Sans Symbols"/>
                        <a:buNone/>
                      </a:pPr>
                      <a:r>
                        <a:rPr lang="en-MY" sz="2400" u="none" strike="noStrike" cap="none" dirty="0">
                          <a:latin typeface="Arial"/>
                          <a:ea typeface="Arial"/>
                          <a:cs typeface="Arial"/>
                          <a:sym typeface="Arial"/>
                        </a:rPr>
                        <a:t>      </a:t>
                      </a:r>
                      <a:endParaRPr sz="2400" u="none" strike="noStrike" cap="none" dirty="0">
                        <a:latin typeface="Arial"/>
                        <a:ea typeface="Arial"/>
                        <a:cs typeface="Arial"/>
                        <a:sym typeface="Arial"/>
                      </a:endParaRPr>
                    </a:p>
                    <a:p>
                      <a:pPr marL="0" marR="0" lvl="0" indent="0" algn="ctr" rtl="0">
                        <a:lnSpc>
                          <a:spcPct val="107000"/>
                        </a:lnSpc>
                        <a:spcBef>
                          <a:spcPts val="0"/>
                        </a:spcBef>
                        <a:spcAft>
                          <a:spcPts val="0"/>
                        </a:spcAft>
                        <a:buClr>
                          <a:schemeClr val="dk1"/>
                        </a:buClr>
                        <a:buSzPts val="2400"/>
                        <a:buFont typeface="Noto Sans Symbols"/>
                        <a:buNone/>
                      </a:pPr>
                      <a:r>
                        <a:rPr lang="en-MY" sz="2600" u="none" strike="noStrike" cap="none" dirty="0">
                          <a:solidFill>
                            <a:schemeClr val="dk1"/>
                          </a:solidFill>
                          <a:latin typeface="Arial"/>
                          <a:ea typeface="Arial"/>
                          <a:cs typeface="Arial"/>
                          <a:sym typeface="Arial"/>
                        </a:rPr>
                        <a:t>RECOMMENDATION 16</a:t>
                      </a:r>
                      <a:endParaRPr sz="2600" u="none" strike="noStrike" cap="none" dirty="0">
                        <a:solidFill>
                          <a:schemeClr val="dk1"/>
                        </a:solidFill>
                        <a:latin typeface="Arial"/>
                        <a:ea typeface="Arial"/>
                        <a:cs typeface="Arial"/>
                        <a:sym typeface="Arial"/>
                      </a:endParaRPr>
                    </a:p>
                    <a:p>
                      <a:pPr marL="0" marR="0" lvl="0" indent="0" algn="just" rtl="0">
                        <a:lnSpc>
                          <a:spcPct val="107000"/>
                        </a:lnSpc>
                        <a:spcBef>
                          <a:spcPts val="0"/>
                        </a:spcBef>
                        <a:spcAft>
                          <a:spcPts val="0"/>
                        </a:spcAft>
                        <a:buClr>
                          <a:schemeClr val="dk1"/>
                        </a:buClr>
                        <a:buSzPts val="2400"/>
                        <a:buFont typeface="Noto Sans Symbols"/>
                        <a:buNone/>
                      </a:pPr>
                      <a:endParaRPr sz="2400" dirty="0">
                        <a:solidFill>
                          <a:schemeClr val="dk1"/>
                        </a:solidFill>
                        <a:latin typeface="Arial"/>
                        <a:ea typeface="Arial"/>
                        <a:cs typeface="Arial"/>
                        <a:sym typeface="Arial"/>
                      </a:endParaRPr>
                    </a:p>
                    <a:p>
                      <a:pPr marL="457200" marR="0" lvl="0" indent="-381000" algn="just" rtl="0">
                        <a:lnSpc>
                          <a:spcPct val="107000"/>
                        </a:lnSpc>
                        <a:spcBef>
                          <a:spcPts val="1400"/>
                        </a:spcBef>
                        <a:spcAft>
                          <a:spcPts val="0"/>
                        </a:spcAft>
                        <a:buClr>
                          <a:schemeClr val="dk1"/>
                        </a:buClr>
                        <a:buSzPts val="2400"/>
                        <a:buFont typeface="Arial"/>
                        <a:buChar char="➔"/>
                      </a:pPr>
                      <a:r>
                        <a:rPr lang="en-MY" sz="2400" u="none" strike="noStrike" cap="none" dirty="0">
                          <a:solidFill>
                            <a:schemeClr val="tx2">
                              <a:lumMod val="90000"/>
                            </a:schemeClr>
                          </a:solidFill>
                          <a:latin typeface="Arial"/>
                          <a:ea typeface="Arial"/>
                          <a:cs typeface="Arial"/>
                          <a:sym typeface="Arial"/>
                        </a:rPr>
                        <a:t>Silver diamine fluoride may be used to control caries progression in the primary dentition.</a:t>
                      </a:r>
                      <a:endParaRPr dirty="0">
                        <a:solidFill>
                          <a:schemeClr val="tx2">
                            <a:lumMod val="90000"/>
                          </a:schemeClr>
                        </a:solidFill>
                      </a:endParaRPr>
                    </a:p>
                    <a:p>
                      <a:pPr marL="457200" marR="0" lvl="0" indent="-381000" algn="just" rtl="0">
                        <a:lnSpc>
                          <a:spcPct val="107000"/>
                        </a:lnSpc>
                        <a:spcBef>
                          <a:spcPts val="0"/>
                        </a:spcBef>
                        <a:spcAft>
                          <a:spcPts val="0"/>
                        </a:spcAft>
                        <a:buClr>
                          <a:schemeClr val="dk1"/>
                        </a:buClr>
                        <a:buSzPts val="2400"/>
                        <a:buFont typeface="Arial"/>
                        <a:buChar char="➔"/>
                      </a:pPr>
                      <a:r>
                        <a:rPr lang="en-MY" sz="2400" u="none" strike="noStrike" cap="none" dirty="0">
                          <a:solidFill>
                            <a:schemeClr val="dk1"/>
                          </a:solidFill>
                          <a:latin typeface="Arial"/>
                          <a:ea typeface="Arial"/>
                          <a:cs typeface="Arial"/>
                          <a:sym typeface="Arial"/>
                        </a:rPr>
                        <a:t>Fissure sealant should be used in primary molars with non-cavitated occlusal lesions.</a:t>
                      </a:r>
                      <a:endParaRPr dirty="0"/>
                    </a:p>
                    <a:p>
                      <a:pPr marL="457200" marR="0" lvl="0" indent="-381000" algn="just" rtl="0">
                        <a:lnSpc>
                          <a:spcPct val="107000"/>
                        </a:lnSpc>
                        <a:spcBef>
                          <a:spcPts val="0"/>
                        </a:spcBef>
                        <a:spcAft>
                          <a:spcPts val="0"/>
                        </a:spcAft>
                        <a:buClr>
                          <a:schemeClr val="dk1"/>
                        </a:buClr>
                        <a:buSzPts val="2400"/>
                        <a:buFont typeface="Arial"/>
                        <a:buChar char="➔"/>
                      </a:pPr>
                      <a:r>
                        <a:rPr lang="en-MY" sz="2400" u="none" strike="noStrike" cap="none" dirty="0">
                          <a:solidFill>
                            <a:schemeClr val="tx2">
                              <a:lumMod val="90000"/>
                            </a:schemeClr>
                          </a:solidFill>
                          <a:latin typeface="Arial"/>
                          <a:ea typeface="Arial"/>
                          <a:cs typeface="Arial"/>
                          <a:sym typeface="Arial"/>
                        </a:rPr>
                        <a:t>Resin infiltration may be used on non-cavitated carious lesions.  </a:t>
                      </a:r>
                      <a:endParaRPr dirty="0">
                        <a:solidFill>
                          <a:schemeClr val="tx2">
                            <a:lumMod val="90000"/>
                          </a:schemeClr>
                        </a:solidFill>
                      </a:endParaRPr>
                    </a:p>
                    <a:p>
                      <a:pPr marL="457200" marR="0" lvl="0" indent="-381000" algn="just" rtl="0">
                        <a:lnSpc>
                          <a:spcPct val="107000"/>
                        </a:lnSpc>
                        <a:spcBef>
                          <a:spcPts val="0"/>
                        </a:spcBef>
                        <a:spcAft>
                          <a:spcPts val="0"/>
                        </a:spcAft>
                        <a:buClr>
                          <a:schemeClr val="dk1"/>
                        </a:buClr>
                        <a:buSzPts val="2400"/>
                        <a:buFont typeface="Arial"/>
                        <a:buChar char="➔"/>
                      </a:pPr>
                      <a:r>
                        <a:rPr lang="en-MY" sz="2400" u="none" strike="noStrike" cap="none" dirty="0">
                          <a:solidFill>
                            <a:schemeClr val="tx2">
                              <a:lumMod val="90000"/>
                            </a:schemeClr>
                          </a:solidFill>
                          <a:latin typeface="Arial"/>
                          <a:ea typeface="Arial"/>
                          <a:cs typeface="Arial"/>
                          <a:sym typeface="Arial"/>
                        </a:rPr>
                        <a:t>Sealing of caries with composite resin may be considered for carious lesions in primary molars limited to the outer half of the dentine. </a:t>
                      </a:r>
                      <a:endParaRPr dirty="0">
                        <a:solidFill>
                          <a:schemeClr val="tx2">
                            <a:lumMod val="90000"/>
                          </a:schemeClr>
                        </a:solidFill>
                      </a:endParaRPr>
                    </a:p>
                  </a:txBody>
                  <a:tcPr marL="68575" marR="68575" marT="0" marB="0">
                    <a:solidFill>
                      <a:srgbClr val="CCECFF"/>
                    </a:solidFill>
                  </a:tcPr>
                </a:tc>
                <a:extLst>
                  <a:ext uri="{0D108BD9-81ED-4DB2-BD59-A6C34878D82A}">
                    <a16:rowId xmlns:a16="http://schemas.microsoft.com/office/drawing/2014/main" val="10000"/>
                  </a:ext>
                </a:extLst>
              </a:tr>
            </a:tbl>
          </a:graphicData>
        </a:graphic>
      </p:graphicFrame>
      <p:sp>
        <p:nvSpPr>
          <p:cNvPr id="248" name="Google Shape;248;p12"/>
          <p:cNvSpPr txBox="1"/>
          <p:nvPr/>
        </p:nvSpPr>
        <p:spPr>
          <a:xfrm>
            <a:off x="279385" y="1890118"/>
            <a:ext cx="4338600" cy="30783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MY" sz="4400" dirty="0">
                <a:solidFill>
                  <a:srgbClr val="0070C0"/>
                </a:solidFill>
                <a:latin typeface="Stardos Stencil"/>
                <a:ea typeface="Stardos Stencil"/>
                <a:cs typeface="Stardos Stencil"/>
                <a:sym typeface="Stardos Stencil"/>
              </a:rPr>
              <a:t>NON-INVASIVE</a:t>
            </a:r>
            <a:endParaRPr dirty="0"/>
          </a:p>
          <a:p>
            <a:pPr marL="0" marR="0" lvl="0" indent="0" algn="l" rtl="0">
              <a:spcBef>
                <a:spcPts val="0"/>
              </a:spcBef>
              <a:spcAft>
                <a:spcPts val="0"/>
              </a:spcAft>
              <a:buNone/>
            </a:pPr>
            <a:r>
              <a:rPr lang="en-MY" sz="4400" dirty="0">
                <a:solidFill>
                  <a:srgbClr val="0070C0"/>
                </a:solidFill>
                <a:latin typeface="Stardos Stencil"/>
                <a:ea typeface="Stardos Stencil"/>
                <a:cs typeface="Stardos Stencil"/>
                <a:sym typeface="Stardos Stencil"/>
              </a:rPr>
              <a:t>TREATMENT</a:t>
            </a:r>
            <a:endParaRPr dirty="0"/>
          </a:p>
          <a:p>
            <a:pPr marL="0" marR="0" lvl="0" indent="0" algn="l" rtl="0">
              <a:spcBef>
                <a:spcPts val="0"/>
              </a:spcBef>
              <a:spcAft>
                <a:spcPts val="0"/>
              </a:spcAft>
              <a:buNone/>
            </a:pP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endParaRPr sz="4400" dirty="0">
              <a:solidFill>
                <a:srgbClr val="0070C0"/>
              </a:solidFill>
              <a:latin typeface="Stardos Stencil"/>
              <a:ea typeface="Stardos Stencil"/>
              <a:cs typeface="Stardos Stencil"/>
              <a:sym typeface="Stardos Stencil"/>
            </a:endParaRPr>
          </a:p>
          <a:p>
            <a:pPr marL="0" marR="0" lvl="0" indent="0" algn="l" rtl="0">
              <a:spcBef>
                <a:spcPts val="0"/>
              </a:spcBef>
              <a:spcAft>
                <a:spcPts val="0"/>
              </a:spcAft>
              <a:buNone/>
            </a:pPr>
            <a:endParaRPr sz="4400" dirty="0">
              <a:solidFill>
                <a:srgbClr val="0070C0"/>
              </a:solidFill>
              <a:latin typeface="Stardos Stencil"/>
              <a:ea typeface="Stardos Stencil"/>
              <a:cs typeface="Stardos Stencil"/>
              <a:sym typeface="Stardos Stenci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13"/>
          <p:cNvSpPr txBox="1">
            <a:spLocks noGrp="1"/>
          </p:cNvSpPr>
          <p:nvPr>
            <p:ph type="title"/>
          </p:nvPr>
        </p:nvSpPr>
        <p:spPr>
          <a:xfrm>
            <a:off x="1981200" y="188640"/>
            <a:ext cx="8229600" cy="836712"/>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0070C0"/>
              </a:buClr>
              <a:buSzPts val="3600"/>
              <a:buFont typeface="Stardos Stencil"/>
              <a:buNone/>
            </a:pPr>
            <a:r>
              <a:rPr lang="en-MY">
                <a:solidFill>
                  <a:srgbClr val="0070C0"/>
                </a:solidFill>
                <a:latin typeface="Stardos Stencil"/>
                <a:ea typeface="Stardos Stencil"/>
                <a:cs typeface="Stardos Stencil"/>
                <a:sym typeface="Stardos Stencil"/>
              </a:rPr>
              <a:t>OTHER PREVENTIVE MATERIAL</a:t>
            </a:r>
            <a:endParaRPr/>
          </a:p>
        </p:txBody>
      </p:sp>
      <p:grpSp>
        <p:nvGrpSpPr>
          <p:cNvPr id="254" name="Google Shape;254;p13"/>
          <p:cNvGrpSpPr/>
          <p:nvPr/>
        </p:nvGrpSpPr>
        <p:grpSpPr>
          <a:xfrm>
            <a:off x="767408" y="1224429"/>
            <a:ext cx="9612559" cy="5434492"/>
            <a:chOff x="0" y="199077"/>
            <a:chExt cx="9612559" cy="5434492"/>
          </a:xfrm>
        </p:grpSpPr>
        <p:sp>
          <p:nvSpPr>
            <p:cNvPr id="255" name="Google Shape;255;p13"/>
            <p:cNvSpPr/>
            <p:nvPr/>
          </p:nvSpPr>
          <p:spPr>
            <a:xfrm>
              <a:off x="0" y="199077"/>
              <a:ext cx="9612559" cy="1776937"/>
            </a:xfrm>
            <a:prstGeom prst="roundRect">
              <a:avLst>
                <a:gd name="adj" fmla="val 16667"/>
              </a:avLst>
            </a:prstGeom>
            <a:solidFill>
              <a:srgbClr val="90C223"/>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6" name="Google Shape;256;p13"/>
            <p:cNvSpPr txBox="1"/>
            <p:nvPr/>
          </p:nvSpPr>
          <p:spPr>
            <a:xfrm>
              <a:off x="86743" y="285820"/>
              <a:ext cx="9439073" cy="1603451"/>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2400"/>
                <a:buFont typeface="Trebuchet MS"/>
                <a:buNone/>
              </a:pPr>
              <a:r>
                <a:rPr lang="en-MY" sz="2400">
                  <a:solidFill>
                    <a:schemeClr val="dk1"/>
                  </a:solidFill>
                  <a:latin typeface="Trebuchet MS"/>
                  <a:ea typeface="Trebuchet MS"/>
                  <a:cs typeface="Trebuchet MS"/>
                  <a:sym typeface="Trebuchet MS"/>
                </a:rPr>
                <a:t>Non-fluoride agents</a:t>
              </a:r>
              <a:r>
                <a:rPr lang="en-MY" sz="2400">
                  <a:solidFill>
                    <a:schemeClr val="lt1"/>
                  </a:solidFill>
                  <a:latin typeface="Trebuchet MS"/>
                  <a:ea typeface="Trebuchet MS"/>
                  <a:cs typeface="Trebuchet MS"/>
                  <a:sym typeface="Trebuchet MS"/>
                </a:rPr>
                <a:t> such as Xylitol, Chlorhexidine, Arginine-containing mint confections, and triclosan varnish have been used to prevent ECC.</a:t>
              </a:r>
              <a:endParaRPr sz="2400">
                <a:solidFill>
                  <a:schemeClr val="lt1"/>
                </a:solidFill>
                <a:latin typeface="Trebuchet MS"/>
                <a:ea typeface="Trebuchet MS"/>
                <a:cs typeface="Trebuchet MS"/>
                <a:sym typeface="Trebuchet MS"/>
              </a:endParaRPr>
            </a:p>
          </p:txBody>
        </p:sp>
        <p:sp>
          <p:nvSpPr>
            <p:cNvPr id="257" name="Google Shape;257;p13"/>
            <p:cNvSpPr/>
            <p:nvPr/>
          </p:nvSpPr>
          <p:spPr>
            <a:xfrm>
              <a:off x="0" y="2027855"/>
              <a:ext cx="9612559" cy="1776937"/>
            </a:xfrm>
            <a:prstGeom prst="roundRect">
              <a:avLst>
                <a:gd name="adj" fmla="val 16667"/>
              </a:avLst>
            </a:prstGeom>
            <a:solidFill>
              <a:srgbClr val="90C223"/>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58" name="Google Shape;258;p13"/>
            <p:cNvSpPr txBox="1"/>
            <p:nvPr/>
          </p:nvSpPr>
          <p:spPr>
            <a:xfrm>
              <a:off x="86743" y="2114598"/>
              <a:ext cx="9439073" cy="1603451"/>
            </a:xfrm>
            <a:prstGeom prst="rect">
              <a:avLst/>
            </a:prstGeom>
            <a:noFill/>
            <a:ln>
              <a:noFill/>
            </a:ln>
          </p:spPr>
          <p:txBody>
            <a:bodyPr spcFirstLastPara="1" wrap="square" lIns="68575" tIns="68575" rIns="68575" bIns="68575" anchor="ctr" anchorCtr="0">
              <a:noAutofit/>
            </a:bodyPr>
            <a:lstStyle/>
            <a:p>
              <a:pPr marL="0" marR="0" lvl="0" indent="0" algn="l" rtl="0">
                <a:lnSpc>
                  <a:spcPct val="90000"/>
                </a:lnSpc>
                <a:spcBef>
                  <a:spcPts val="0"/>
                </a:spcBef>
                <a:spcAft>
                  <a:spcPts val="0"/>
                </a:spcAft>
                <a:buClr>
                  <a:schemeClr val="lt1"/>
                </a:buClr>
                <a:buSzPts val="1800"/>
                <a:buFont typeface="Trebuchet MS"/>
                <a:buNone/>
              </a:pPr>
              <a:r>
                <a:rPr lang="en-MY" sz="1800">
                  <a:solidFill>
                    <a:schemeClr val="dk1"/>
                  </a:solidFill>
                  <a:latin typeface="Trebuchet MS"/>
                  <a:ea typeface="Trebuchet MS"/>
                  <a:cs typeface="Trebuchet MS"/>
                  <a:sym typeface="Trebuchet MS"/>
                </a:rPr>
                <a:t>A SR examining available non-fluoride agents in preventing ECC revealed that </a:t>
              </a:r>
              <a:r>
                <a:rPr lang="en-MY" sz="1800">
                  <a:solidFill>
                    <a:schemeClr val="accent5"/>
                  </a:solidFill>
                  <a:latin typeface="Trebuchet MS"/>
                  <a:ea typeface="Trebuchet MS"/>
                  <a:cs typeface="Trebuchet MS"/>
                  <a:sym typeface="Trebuchet MS"/>
                </a:rPr>
                <a:t>only one study supported the daily use of xylitol wipes in controlling caries</a:t>
              </a:r>
              <a:r>
                <a:rPr lang="en-MY" sz="1800">
                  <a:solidFill>
                    <a:schemeClr val="dk1"/>
                  </a:solidFill>
                  <a:latin typeface="Trebuchet MS"/>
                  <a:ea typeface="Trebuchet MS"/>
                  <a:cs typeface="Trebuchet MS"/>
                  <a:sym typeface="Trebuchet MS"/>
                </a:rPr>
                <a:t>. In another study in the same SR found that Arginine-containing mint confection and 0.3% triclosan varnish had the potential to reduce caries development in primary teeth but the evidence was at high risk of bias.</a:t>
              </a:r>
              <a:r>
                <a:rPr lang="en-MY" sz="1800" baseline="30000">
                  <a:solidFill>
                    <a:schemeClr val="dk1"/>
                  </a:solidFill>
                  <a:latin typeface="Trebuchet MS"/>
                  <a:ea typeface="Trebuchet MS"/>
                  <a:cs typeface="Trebuchet MS"/>
                  <a:sym typeface="Trebuchet MS"/>
                </a:rPr>
                <a:t>(Wang et al., 2017) level I </a:t>
              </a:r>
              <a:r>
                <a:rPr lang="en-MY" sz="1800">
                  <a:solidFill>
                    <a:schemeClr val="dk1"/>
                  </a:solidFill>
                  <a:latin typeface="Trebuchet MS"/>
                  <a:ea typeface="Trebuchet MS"/>
                  <a:cs typeface="Trebuchet MS"/>
                  <a:sym typeface="Trebuchet MS"/>
                </a:rPr>
                <a:t>However, the results had to be interpreted with caution as the included studies did not specify statistical measures. </a:t>
              </a:r>
              <a:endParaRPr sz="1800">
                <a:solidFill>
                  <a:schemeClr val="dk1"/>
                </a:solidFill>
                <a:latin typeface="Trebuchet MS"/>
                <a:ea typeface="Trebuchet MS"/>
                <a:cs typeface="Trebuchet MS"/>
                <a:sym typeface="Trebuchet MS"/>
              </a:endParaRPr>
            </a:p>
          </p:txBody>
        </p:sp>
        <p:sp>
          <p:nvSpPr>
            <p:cNvPr id="259" name="Google Shape;259;p13"/>
            <p:cNvSpPr/>
            <p:nvPr/>
          </p:nvSpPr>
          <p:spPr>
            <a:xfrm>
              <a:off x="0" y="3856632"/>
              <a:ext cx="9612559" cy="1776937"/>
            </a:xfrm>
            <a:prstGeom prst="roundRect">
              <a:avLst>
                <a:gd name="adj" fmla="val 16667"/>
              </a:avLst>
            </a:prstGeom>
            <a:solidFill>
              <a:srgbClr val="90C223"/>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0" name="Google Shape;260;p13"/>
            <p:cNvSpPr txBox="1"/>
            <p:nvPr/>
          </p:nvSpPr>
          <p:spPr>
            <a:xfrm>
              <a:off x="86743" y="3943375"/>
              <a:ext cx="9439073" cy="1603451"/>
            </a:xfrm>
            <a:prstGeom prst="rect">
              <a:avLst/>
            </a:prstGeom>
            <a:noFill/>
            <a:ln>
              <a:noFill/>
            </a:ln>
          </p:spPr>
          <p:txBody>
            <a:bodyPr spcFirstLastPara="1" wrap="square" lIns="91425" tIns="91425" rIns="91425" bIns="91425" anchor="ctr" anchorCtr="0">
              <a:noAutofit/>
            </a:bodyPr>
            <a:lstStyle/>
            <a:p>
              <a:pPr marL="0" marR="0" lvl="0" indent="0" algn="l" rtl="0">
                <a:lnSpc>
                  <a:spcPct val="90000"/>
                </a:lnSpc>
                <a:spcBef>
                  <a:spcPts val="0"/>
                </a:spcBef>
                <a:spcAft>
                  <a:spcPts val="0"/>
                </a:spcAft>
                <a:buClr>
                  <a:schemeClr val="lt1"/>
                </a:buClr>
                <a:buSzPts val="2400"/>
                <a:buFont typeface="Trebuchet MS"/>
                <a:buNone/>
              </a:pPr>
              <a:r>
                <a:rPr lang="en-MY" sz="2400" dirty="0">
                  <a:solidFill>
                    <a:schemeClr val="tx1"/>
                  </a:solidFill>
                  <a:latin typeface="Trebuchet MS"/>
                  <a:ea typeface="Trebuchet MS"/>
                  <a:cs typeface="Trebuchet MS"/>
                  <a:sym typeface="Trebuchet MS"/>
                </a:rPr>
                <a:t>The AAPD only supports the use of xylitol for use as a non-cariogenic sugar substitute and not as a remineralizing agent in ECC.</a:t>
              </a:r>
              <a:r>
                <a:rPr lang="en-MY" sz="2400" baseline="30000" dirty="0">
                  <a:solidFill>
                    <a:schemeClr val="tx1"/>
                  </a:solidFill>
                  <a:latin typeface="Trebuchet MS"/>
                  <a:ea typeface="Trebuchet MS"/>
                  <a:cs typeface="Trebuchet MS"/>
                  <a:sym typeface="Trebuchet MS"/>
                </a:rPr>
                <a:t>(</a:t>
              </a:r>
              <a:r>
                <a:rPr lang="en-MY" sz="1800" baseline="30000" dirty="0">
                  <a:solidFill>
                    <a:srgbClr val="C00000"/>
                  </a:solidFill>
                  <a:latin typeface="Trebuchet MS"/>
                  <a:ea typeface="Trebuchet MS"/>
                  <a:cs typeface="Trebuchet MS"/>
                  <a:sym typeface="Trebuchet MS"/>
                </a:rPr>
                <a:t>AAPD, 2020b)</a:t>
              </a:r>
              <a:endParaRPr sz="1800" dirty="0">
                <a:solidFill>
                  <a:srgbClr val="C00000"/>
                </a:solidFill>
                <a:latin typeface="Trebuchet MS"/>
                <a:ea typeface="Trebuchet MS"/>
                <a:cs typeface="Trebuchet MS"/>
                <a:sym typeface="Trebuchet MS"/>
              </a:endParaRPr>
            </a:p>
          </p:txBody>
        </p:sp>
      </p:grpSp>
      <p:sp>
        <p:nvSpPr>
          <p:cNvPr id="261" name="Google Shape;261;p1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MY"/>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65"/>
        <p:cNvGrpSpPr/>
        <p:nvPr/>
      </p:nvGrpSpPr>
      <p:grpSpPr>
        <a:xfrm>
          <a:off x="0" y="0"/>
          <a:ext cx="0" cy="0"/>
          <a:chOff x="0" y="0"/>
          <a:chExt cx="0" cy="0"/>
        </a:xfrm>
      </p:grpSpPr>
      <p:sp>
        <p:nvSpPr>
          <p:cNvPr id="266" name="Google Shape;266;p14"/>
          <p:cNvSpPr txBox="1">
            <a:spLocks noGrp="1"/>
          </p:cNvSpPr>
          <p:nvPr>
            <p:ph type="title"/>
          </p:nvPr>
        </p:nvSpPr>
        <p:spPr>
          <a:xfrm>
            <a:off x="1753780" y="164559"/>
            <a:ext cx="8892480" cy="792088"/>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0070C0"/>
              </a:buClr>
              <a:buSzPts val="3600"/>
              <a:buFont typeface="Stardos Stencil"/>
              <a:buNone/>
            </a:pPr>
            <a:r>
              <a:rPr lang="en-MY">
                <a:solidFill>
                  <a:srgbClr val="0070C0"/>
                </a:solidFill>
                <a:latin typeface="Stardos Stencil"/>
                <a:ea typeface="Stardos Stencil"/>
                <a:cs typeface="Stardos Stencil"/>
                <a:sym typeface="Stardos Stencil"/>
              </a:rPr>
              <a:t>WATER FLUORIDATION</a:t>
            </a:r>
            <a:endParaRPr/>
          </a:p>
        </p:txBody>
      </p:sp>
      <p:grpSp>
        <p:nvGrpSpPr>
          <p:cNvPr id="267" name="Google Shape;267;p14"/>
          <p:cNvGrpSpPr/>
          <p:nvPr/>
        </p:nvGrpSpPr>
        <p:grpSpPr>
          <a:xfrm>
            <a:off x="1271464" y="1129750"/>
            <a:ext cx="8892480" cy="6835307"/>
            <a:chOff x="0" y="5006"/>
            <a:chExt cx="8892480" cy="5534603"/>
          </a:xfrm>
        </p:grpSpPr>
        <p:sp>
          <p:nvSpPr>
            <p:cNvPr id="268" name="Google Shape;268;p14"/>
            <p:cNvSpPr/>
            <p:nvPr/>
          </p:nvSpPr>
          <p:spPr>
            <a:xfrm>
              <a:off x="0" y="5006"/>
              <a:ext cx="8892480" cy="1165179"/>
            </a:xfrm>
            <a:prstGeom prst="roundRect">
              <a:avLst>
                <a:gd name="adj" fmla="val 10000"/>
              </a:avLst>
            </a:prstGeom>
            <a:solidFill>
              <a:srgbClr val="DBE8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69" name="Google Shape;269;p14"/>
            <p:cNvSpPr/>
            <p:nvPr/>
          </p:nvSpPr>
          <p:spPr>
            <a:xfrm>
              <a:off x="352466" y="267171"/>
              <a:ext cx="640848" cy="640848"/>
            </a:xfrm>
            <a:prstGeom prst="rect">
              <a:avLst/>
            </a:prstGeom>
            <a:blipFill rotWithShape="1">
              <a:blip r:embed="rId3">
                <a:alphaModFix/>
              </a:blip>
              <a:stretch>
                <a:fillRect/>
              </a:stretch>
            </a:blip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0" name="Google Shape;270;p14"/>
            <p:cNvSpPr/>
            <p:nvPr/>
          </p:nvSpPr>
          <p:spPr>
            <a:xfrm>
              <a:off x="1345782" y="5006"/>
              <a:ext cx="7545381" cy="116517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1" name="Google Shape;271;p14"/>
            <p:cNvSpPr txBox="1"/>
            <p:nvPr/>
          </p:nvSpPr>
          <p:spPr>
            <a:xfrm>
              <a:off x="1345782" y="5006"/>
              <a:ext cx="7545381" cy="1165179"/>
            </a:xfrm>
            <a:prstGeom prst="rect">
              <a:avLst/>
            </a:prstGeom>
            <a:noFill/>
            <a:ln>
              <a:noFill/>
            </a:ln>
          </p:spPr>
          <p:txBody>
            <a:bodyPr spcFirstLastPara="1" wrap="square" lIns="123300" tIns="123300" rIns="123300" bIns="123300" anchor="ctr" anchorCtr="0">
              <a:noAutofit/>
            </a:bodyPr>
            <a:lstStyle/>
            <a:p>
              <a:pPr marL="0" marR="0" lvl="0" indent="0" algn="l" rtl="0">
                <a:lnSpc>
                  <a:spcPct val="100000"/>
                </a:lnSpc>
                <a:spcBef>
                  <a:spcPts val="0"/>
                </a:spcBef>
                <a:spcAft>
                  <a:spcPts val="0"/>
                </a:spcAft>
                <a:buClr>
                  <a:schemeClr val="dk1"/>
                </a:buClr>
                <a:buSzPts val="1800"/>
                <a:buFont typeface="Trebuchet MS"/>
                <a:buNone/>
              </a:pPr>
              <a:r>
                <a:rPr lang="en-MY" sz="1800">
                  <a:solidFill>
                    <a:schemeClr val="dk1"/>
                  </a:solidFill>
                  <a:latin typeface="Trebuchet MS"/>
                  <a:ea typeface="Trebuchet MS"/>
                  <a:cs typeface="Trebuchet MS"/>
                  <a:sym typeface="Trebuchet MS"/>
                </a:rPr>
                <a:t>Water fluoridation, a public health initiative designed to decrease tooth decay, plays a crucial role in preventing early childhood caries.</a:t>
              </a:r>
              <a:endParaRPr sz="1800">
                <a:solidFill>
                  <a:schemeClr val="dk1"/>
                </a:solidFill>
                <a:latin typeface="Trebuchet MS"/>
                <a:ea typeface="Trebuchet MS"/>
                <a:cs typeface="Trebuchet MS"/>
                <a:sym typeface="Trebuchet MS"/>
              </a:endParaRPr>
            </a:p>
          </p:txBody>
        </p:sp>
        <p:sp>
          <p:nvSpPr>
            <p:cNvPr id="272" name="Google Shape;272;p14"/>
            <p:cNvSpPr/>
            <p:nvPr/>
          </p:nvSpPr>
          <p:spPr>
            <a:xfrm>
              <a:off x="0" y="1461480"/>
              <a:ext cx="8892480" cy="1165179"/>
            </a:xfrm>
            <a:prstGeom prst="roundRect">
              <a:avLst>
                <a:gd name="adj" fmla="val 10000"/>
              </a:avLst>
            </a:prstGeom>
            <a:solidFill>
              <a:srgbClr val="DBE8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3" name="Google Shape;273;p14"/>
            <p:cNvSpPr/>
            <p:nvPr/>
          </p:nvSpPr>
          <p:spPr>
            <a:xfrm>
              <a:off x="352466" y="1723646"/>
              <a:ext cx="640848" cy="640848"/>
            </a:xfrm>
            <a:prstGeom prst="rect">
              <a:avLst/>
            </a:prstGeom>
            <a:blipFill rotWithShape="1">
              <a:blip r:embed="rId4">
                <a:alphaModFix/>
              </a:blip>
              <a:stretch>
                <a:fillRect/>
              </a:stretch>
            </a:blip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4"/>
            <p:cNvSpPr/>
            <p:nvPr/>
          </p:nvSpPr>
          <p:spPr>
            <a:xfrm>
              <a:off x="1364413" y="1461480"/>
              <a:ext cx="3926739" cy="116517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5" name="Google Shape;275;p14"/>
            <p:cNvSpPr txBox="1"/>
            <p:nvPr/>
          </p:nvSpPr>
          <p:spPr>
            <a:xfrm>
              <a:off x="1364411" y="1461481"/>
              <a:ext cx="4036500" cy="1165200"/>
            </a:xfrm>
            <a:prstGeom prst="rect">
              <a:avLst/>
            </a:prstGeom>
            <a:noFill/>
            <a:ln>
              <a:noFill/>
            </a:ln>
          </p:spPr>
          <p:txBody>
            <a:bodyPr spcFirstLastPara="1" wrap="square" lIns="123300" tIns="123300" rIns="123300" bIns="123300" anchor="ctr" anchorCtr="0">
              <a:noAutofit/>
            </a:bodyPr>
            <a:lstStyle/>
            <a:p>
              <a:pPr marL="0" marR="0" lvl="0" indent="0" algn="l" rtl="0">
                <a:lnSpc>
                  <a:spcPct val="100000"/>
                </a:lnSpc>
                <a:spcBef>
                  <a:spcPts val="0"/>
                </a:spcBef>
                <a:spcAft>
                  <a:spcPts val="0"/>
                </a:spcAft>
                <a:buClr>
                  <a:schemeClr val="dk1"/>
                </a:buClr>
                <a:buSzPts val="1600"/>
                <a:buFont typeface="Trebuchet MS"/>
                <a:buNone/>
              </a:pPr>
              <a:r>
                <a:rPr lang="en-MY" sz="1600" b="1" dirty="0">
                  <a:solidFill>
                    <a:schemeClr val="dk1"/>
                  </a:solidFill>
                  <a:latin typeface="Trebuchet MS"/>
                  <a:ea typeface="Trebuchet MS"/>
                  <a:cs typeface="Trebuchet MS"/>
                  <a:sym typeface="Trebuchet MS"/>
                </a:rPr>
                <a:t>Cochrane SR. The review found that fluoridated water:</a:t>
              </a:r>
              <a:r>
                <a:rPr lang="en-MY" sz="1600" baseline="30000" dirty="0">
                  <a:solidFill>
                    <a:schemeClr val="dk1"/>
                  </a:solidFill>
                  <a:latin typeface="Trebuchet MS"/>
                  <a:ea typeface="Trebuchet MS"/>
                  <a:cs typeface="Trebuchet MS"/>
                  <a:sym typeface="Trebuchet MS"/>
                </a:rPr>
                <a:t>(</a:t>
              </a:r>
              <a:r>
                <a:rPr lang="en-MY" sz="1600" baseline="30000" dirty="0" err="1">
                  <a:solidFill>
                    <a:schemeClr val="dk1"/>
                  </a:solidFill>
                  <a:latin typeface="Trebuchet MS"/>
                  <a:ea typeface="Trebuchet MS"/>
                  <a:cs typeface="Trebuchet MS"/>
                  <a:sym typeface="Trebuchet MS"/>
                </a:rPr>
                <a:t>Iheozor</a:t>
              </a:r>
              <a:r>
                <a:rPr lang="en-MY" sz="1600" baseline="30000" dirty="0">
                  <a:solidFill>
                    <a:schemeClr val="dk1"/>
                  </a:solidFill>
                  <a:latin typeface="Trebuchet MS"/>
                  <a:ea typeface="Trebuchet MS"/>
                  <a:cs typeface="Trebuchet MS"/>
                  <a:sym typeface="Trebuchet MS"/>
                </a:rPr>
                <a:t>-Ejiofor et al., 2015) level I</a:t>
              </a:r>
              <a:endParaRPr sz="1600" dirty="0">
                <a:solidFill>
                  <a:schemeClr val="dk1"/>
                </a:solidFill>
                <a:latin typeface="Trebuchet MS"/>
                <a:ea typeface="Trebuchet MS"/>
                <a:cs typeface="Trebuchet MS"/>
                <a:sym typeface="Trebuchet MS"/>
              </a:endParaRPr>
            </a:p>
          </p:txBody>
        </p:sp>
        <p:sp>
          <p:nvSpPr>
            <p:cNvPr id="276" name="Google Shape;276;p14"/>
            <p:cNvSpPr/>
            <p:nvPr/>
          </p:nvSpPr>
          <p:spPr>
            <a:xfrm>
              <a:off x="5309783" y="1461480"/>
              <a:ext cx="3543765" cy="116517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7" name="Google Shape;277;p14"/>
            <p:cNvSpPr txBox="1"/>
            <p:nvPr/>
          </p:nvSpPr>
          <p:spPr>
            <a:xfrm>
              <a:off x="5309783" y="1461480"/>
              <a:ext cx="3543765" cy="1165179"/>
            </a:xfrm>
            <a:prstGeom prst="rect">
              <a:avLst/>
            </a:prstGeom>
            <a:noFill/>
            <a:ln>
              <a:noFill/>
            </a:ln>
          </p:spPr>
          <p:txBody>
            <a:bodyPr spcFirstLastPara="1" wrap="square" lIns="123300" tIns="123300" rIns="123300" bIns="123300" anchor="ctr" anchorCtr="0">
              <a:noAutofit/>
            </a:bodyPr>
            <a:lstStyle/>
            <a:p>
              <a:pPr marL="457200" marR="0" lvl="0" indent="-304800" algn="l" rtl="0">
                <a:lnSpc>
                  <a:spcPct val="100000"/>
                </a:lnSpc>
                <a:spcBef>
                  <a:spcPts val="0"/>
                </a:spcBef>
                <a:spcAft>
                  <a:spcPts val="0"/>
                </a:spcAft>
                <a:buClr>
                  <a:schemeClr val="dk1"/>
                </a:buClr>
                <a:buSzPts val="1200"/>
                <a:buFont typeface="Trebuchet MS"/>
                <a:buChar char="➔"/>
              </a:pPr>
              <a:r>
                <a:rPr lang="en-MY" sz="1200" b="1">
                  <a:solidFill>
                    <a:schemeClr val="dk1"/>
                  </a:solidFill>
                  <a:latin typeface="Trebuchet MS"/>
                  <a:ea typeface="Trebuchet MS"/>
                  <a:cs typeface="Trebuchet MS"/>
                  <a:sym typeface="Trebuchet MS"/>
                </a:rPr>
                <a:t>reduced the prevalence of caries in children by 35% and reductions in dmft of 1.81 </a:t>
              </a:r>
              <a:r>
                <a:rPr lang="en-MY" sz="1200">
                  <a:solidFill>
                    <a:schemeClr val="dk1"/>
                  </a:solidFill>
                  <a:latin typeface="Trebuchet MS"/>
                  <a:ea typeface="Trebuchet MS"/>
                  <a:cs typeface="Trebuchet MS"/>
                  <a:sym typeface="Trebuchet MS"/>
                </a:rPr>
                <a:t>(95% CI 1.31 to 2.31)</a:t>
              </a:r>
              <a:endParaRPr sz="1200">
                <a:solidFill>
                  <a:schemeClr val="dk1"/>
                </a:solidFill>
                <a:latin typeface="Trebuchet MS"/>
                <a:ea typeface="Trebuchet MS"/>
                <a:cs typeface="Trebuchet MS"/>
                <a:sym typeface="Trebuchet MS"/>
              </a:endParaRPr>
            </a:p>
            <a:p>
              <a:pPr marL="457200" marR="0" lvl="0" indent="-304800" algn="l" rtl="0">
                <a:lnSpc>
                  <a:spcPct val="100000"/>
                </a:lnSpc>
                <a:spcBef>
                  <a:spcPts val="0"/>
                </a:spcBef>
                <a:spcAft>
                  <a:spcPts val="0"/>
                </a:spcAft>
                <a:buClr>
                  <a:schemeClr val="dk1"/>
                </a:buClr>
                <a:buSzPts val="1200"/>
                <a:buFont typeface="Trebuchet MS"/>
                <a:buChar char="➔"/>
              </a:pPr>
              <a:r>
                <a:rPr lang="en-MY" sz="1200" b="1">
                  <a:solidFill>
                    <a:schemeClr val="dk1"/>
                  </a:solidFill>
                  <a:latin typeface="Trebuchet MS"/>
                  <a:ea typeface="Trebuchet MS"/>
                  <a:cs typeface="Trebuchet MS"/>
                  <a:sym typeface="Trebuchet MS"/>
                </a:rPr>
                <a:t>increased the caries free children by 15% </a:t>
              </a:r>
              <a:r>
                <a:rPr lang="en-MY" sz="1200">
                  <a:solidFill>
                    <a:schemeClr val="dk1"/>
                  </a:solidFill>
                  <a:latin typeface="Trebuchet MS"/>
                  <a:ea typeface="Trebuchet MS"/>
                  <a:cs typeface="Trebuchet MS"/>
                  <a:sym typeface="Trebuchet MS"/>
                </a:rPr>
                <a:t>(95% CI 11% to 19%)</a:t>
              </a:r>
              <a:endParaRPr sz="1200">
                <a:solidFill>
                  <a:schemeClr val="dk1"/>
                </a:solidFill>
                <a:latin typeface="Trebuchet MS"/>
                <a:ea typeface="Trebuchet MS"/>
                <a:cs typeface="Trebuchet MS"/>
                <a:sym typeface="Trebuchet MS"/>
              </a:endParaRPr>
            </a:p>
          </p:txBody>
        </p:sp>
        <p:sp>
          <p:nvSpPr>
            <p:cNvPr id="278" name="Google Shape;278;p14"/>
            <p:cNvSpPr/>
            <p:nvPr/>
          </p:nvSpPr>
          <p:spPr>
            <a:xfrm>
              <a:off x="0" y="2917955"/>
              <a:ext cx="8892480" cy="1165179"/>
            </a:xfrm>
            <a:prstGeom prst="roundRect">
              <a:avLst>
                <a:gd name="adj" fmla="val 10000"/>
              </a:avLst>
            </a:prstGeom>
            <a:solidFill>
              <a:srgbClr val="DBE8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9" name="Google Shape;279;p14"/>
            <p:cNvSpPr/>
            <p:nvPr/>
          </p:nvSpPr>
          <p:spPr>
            <a:xfrm>
              <a:off x="352466" y="3180120"/>
              <a:ext cx="640848" cy="640848"/>
            </a:xfrm>
            <a:prstGeom prst="rect">
              <a:avLst/>
            </a:prstGeom>
            <a:blipFill rotWithShape="1">
              <a:blip r:embed="rId5">
                <a:alphaModFix/>
              </a:blip>
              <a:stretch>
                <a:fillRect/>
              </a:stretch>
            </a:blip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14"/>
            <p:cNvSpPr/>
            <p:nvPr/>
          </p:nvSpPr>
          <p:spPr>
            <a:xfrm>
              <a:off x="1345782" y="2917955"/>
              <a:ext cx="7545381" cy="116517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1" name="Google Shape;281;p14"/>
            <p:cNvSpPr txBox="1"/>
            <p:nvPr/>
          </p:nvSpPr>
          <p:spPr>
            <a:xfrm>
              <a:off x="1345782" y="2917955"/>
              <a:ext cx="7545381" cy="1165179"/>
            </a:xfrm>
            <a:prstGeom prst="rect">
              <a:avLst/>
            </a:prstGeom>
            <a:noFill/>
            <a:ln>
              <a:noFill/>
            </a:ln>
          </p:spPr>
          <p:txBody>
            <a:bodyPr spcFirstLastPara="1" wrap="square" lIns="123300" tIns="123300" rIns="123300" bIns="123300" anchor="ctr" anchorCtr="0">
              <a:noAutofit/>
            </a:bodyPr>
            <a:lstStyle/>
            <a:p>
              <a:pPr marL="0" marR="0" lvl="0" indent="0" algn="l" rtl="0">
                <a:lnSpc>
                  <a:spcPct val="100000"/>
                </a:lnSpc>
                <a:spcBef>
                  <a:spcPts val="0"/>
                </a:spcBef>
                <a:spcAft>
                  <a:spcPts val="0"/>
                </a:spcAft>
                <a:buClr>
                  <a:schemeClr val="dk1"/>
                </a:buClr>
                <a:buSzPts val="1600"/>
                <a:buFont typeface="Trebuchet MS"/>
                <a:buNone/>
              </a:pPr>
              <a:r>
                <a:rPr lang="en-MY" sz="1600" dirty="0">
                  <a:solidFill>
                    <a:schemeClr val="dk1"/>
                  </a:solidFill>
                  <a:latin typeface="Trebuchet MS"/>
                  <a:ea typeface="Trebuchet MS"/>
                  <a:cs typeface="Trebuchet MS"/>
                  <a:sym typeface="Trebuchet MS"/>
                </a:rPr>
                <a:t>However, </a:t>
              </a:r>
              <a:r>
                <a:rPr lang="en-MY" sz="1600" b="1" dirty="0">
                  <a:solidFill>
                    <a:schemeClr val="dk1"/>
                  </a:solidFill>
                  <a:latin typeface="Trebuchet MS"/>
                  <a:ea typeface="Trebuchet MS"/>
                  <a:cs typeface="Trebuchet MS"/>
                  <a:sym typeface="Trebuchet MS"/>
                </a:rPr>
                <a:t>the primary studies were mostly conducted before 1975</a:t>
              </a:r>
              <a:r>
                <a:rPr lang="en-MY" sz="1600" dirty="0">
                  <a:solidFill>
                    <a:schemeClr val="dk1"/>
                  </a:solidFill>
                  <a:latin typeface="Trebuchet MS"/>
                  <a:ea typeface="Trebuchet MS"/>
                  <a:cs typeface="Trebuchet MS"/>
                  <a:sym typeface="Trebuchet MS"/>
                </a:rPr>
                <a:t>, a time before the widespread adoption of fluoride toothpaste and before other major shifts in oral health practices and public health measures.</a:t>
              </a:r>
              <a:endParaRPr sz="1600" dirty="0">
                <a:solidFill>
                  <a:schemeClr val="dk1"/>
                </a:solidFill>
                <a:latin typeface="Trebuchet MS"/>
                <a:ea typeface="Trebuchet MS"/>
                <a:cs typeface="Trebuchet MS"/>
                <a:sym typeface="Trebuchet MS"/>
              </a:endParaRPr>
            </a:p>
          </p:txBody>
        </p:sp>
        <p:sp>
          <p:nvSpPr>
            <p:cNvPr id="284" name="Google Shape;284;p14"/>
            <p:cNvSpPr/>
            <p:nvPr/>
          </p:nvSpPr>
          <p:spPr>
            <a:xfrm>
              <a:off x="1345782" y="4374430"/>
              <a:ext cx="7545381" cy="116517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6" name="Google Shape;286;p1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MY"/>
              <a:t>17</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65">
          <a:extLst>
            <a:ext uri="{FF2B5EF4-FFF2-40B4-BE49-F238E27FC236}">
              <a16:creationId xmlns:a16="http://schemas.microsoft.com/office/drawing/2014/main" id="{54F2381E-415D-3B0C-D653-0938618207CB}"/>
            </a:ext>
          </a:extLst>
        </p:cNvPr>
        <p:cNvGrpSpPr/>
        <p:nvPr/>
      </p:nvGrpSpPr>
      <p:grpSpPr>
        <a:xfrm>
          <a:off x="0" y="0"/>
          <a:ext cx="0" cy="0"/>
          <a:chOff x="0" y="0"/>
          <a:chExt cx="0" cy="0"/>
        </a:xfrm>
      </p:grpSpPr>
      <p:sp>
        <p:nvSpPr>
          <p:cNvPr id="266" name="Google Shape;266;p14">
            <a:extLst>
              <a:ext uri="{FF2B5EF4-FFF2-40B4-BE49-F238E27FC236}">
                <a16:creationId xmlns:a16="http://schemas.microsoft.com/office/drawing/2014/main" id="{C8290122-8A49-B097-7966-EED49053970A}"/>
              </a:ext>
            </a:extLst>
          </p:cNvPr>
          <p:cNvSpPr txBox="1">
            <a:spLocks noGrp="1"/>
          </p:cNvSpPr>
          <p:nvPr>
            <p:ph type="title"/>
          </p:nvPr>
        </p:nvSpPr>
        <p:spPr>
          <a:xfrm>
            <a:off x="1753780" y="164559"/>
            <a:ext cx="8892480" cy="792088"/>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0070C0"/>
              </a:buClr>
              <a:buSzPts val="3600"/>
              <a:buFont typeface="Stardos Stencil"/>
              <a:buNone/>
            </a:pPr>
            <a:r>
              <a:rPr lang="en-MY" dirty="0">
                <a:solidFill>
                  <a:srgbClr val="0070C0"/>
                </a:solidFill>
                <a:latin typeface="Stardos Stencil"/>
                <a:ea typeface="Stardos Stencil"/>
                <a:cs typeface="Stardos Stencil"/>
                <a:sym typeface="Stardos Stencil"/>
              </a:rPr>
              <a:t>WATER FLUORIDATION</a:t>
            </a:r>
            <a:endParaRPr dirty="0"/>
          </a:p>
        </p:txBody>
      </p:sp>
      <p:grpSp>
        <p:nvGrpSpPr>
          <p:cNvPr id="267" name="Google Shape;267;p14">
            <a:extLst>
              <a:ext uri="{FF2B5EF4-FFF2-40B4-BE49-F238E27FC236}">
                <a16:creationId xmlns:a16="http://schemas.microsoft.com/office/drawing/2014/main" id="{94B70E2E-3B78-2AA5-F56C-B7BFFDB7138C}"/>
              </a:ext>
            </a:extLst>
          </p:cNvPr>
          <p:cNvGrpSpPr/>
          <p:nvPr/>
        </p:nvGrpSpPr>
        <p:grpSpPr>
          <a:xfrm>
            <a:off x="1346226" y="1129750"/>
            <a:ext cx="8892480" cy="5534603"/>
            <a:chOff x="74762" y="5006"/>
            <a:chExt cx="8892480" cy="5534603"/>
          </a:xfrm>
        </p:grpSpPr>
        <p:sp>
          <p:nvSpPr>
            <p:cNvPr id="270" name="Google Shape;270;p14">
              <a:extLst>
                <a:ext uri="{FF2B5EF4-FFF2-40B4-BE49-F238E27FC236}">
                  <a16:creationId xmlns:a16="http://schemas.microsoft.com/office/drawing/2014/main" id="{BC92AAE2-BBB8-90BC-FE8E-CA11C3C45F3F}"/>
                </a:ext>
              </a:extLst>
            </p:cNvPr>
            <p:cNvSpPr/>
            <p:nvPr/>
          </p:nvSpPr>
          <p:spPr>
            <a:xfrm>
              <a:off x="1345782" y="5006"/>
              <a:ext cx="7545381" cy="116517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4" name="Google Shape;274;p14">
              <a:extLst>
                <a:ext uri="{FF2B5EF4-FFF2-40B4-BE49-F238E27FC236}">
                  <a16:creationId xmlns:a16="http://schemas.microsoft.com/office/drawing/2014/main" id="{4BB83451-82B5-718D-0AE8-E39175539C77}"/>
                </a:ext>
              </a:extLst>
            </p:cNvPr>
            <p:cNvSpPr/>
            <p:nvPr/>
          </p:nvSpPr>
          <p:spPr>
            <a:xfrm>
              <a:off x="1364413" y="1461480"/>
              <a:ext cx="3926739" cy="116517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76" name="Google Shape;276;p14">
              <a:extLst>
                <a:ext uri="{FF2B5EF4-FFF2-40B4-BE49-F238E27FC236}">
                  <a16:creationId xmlns:a16="http://schemas.microsoft.com/office/drawing/2014/main" id="{3115EEAA-5EBC-2DD9-4DB8-6EFF2E32023B}"/>
                </a:ext>
              </a:extLst>
            </p:cNvPr>
            <p:cNvSpPr/>
            <p:nvPr/>
          </p:nvSpPr>
          <p:spPr>
            <a:xfrm>
              <a:off x="5309783" y="1461480"/>
              <a:ext cx="3543765" cy="116517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0" name="Google Shape;280;p14">
              <a:extLst>
                <a:ext uri="{FF2B5EF4-FFF2-40B4-BE49-F238E27FC236}">
                  <a16:creationId xmlns:a16="http://schemas.microsoft.com/office/drawing/2014/main" id="{5DC0BAF1-5D92-D85E-3699-2C586FE9C09C}"/>
                </a:ext>
              </a:extLst>
            </p:cNvPr>
            <p:cNvSpPr/>
            <p:nvPr/>
          </p:nvSpPr>
          <p:spPr>
            <a:xfrm>
              <a:off x="1345782" y="2917955"/>
              <a:ext cx="7545381" cy="116517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2" name="Google Shape;282;p14">
              <a:extLst>
                <a:ext uri="{FF2B5EF4-FFF2-40B4-BE49-F238E27FC236}">
                  <a16:creationId xmlns:a16="http://schemas.microsoft.com/office/drawing/2014/main" id="{E590D359-2EF0-143A-8349-0398DF8AB85B}"/>
                </a:ext>
              </a:extLst>
            </p:cNvPr>
            <p:cNvSpPr/>
            <p:nvPr/>
          </p:nvSpPr>
          <p:spPr>
            <a:xfrm>
              <a:off x="74762" y="737959"/>
              <a:ext cx="8892480" cy="3490823"/>
            </a:xfrm>
            <a:prstGeom prst="roundRect">
              <a:avLst>
                <a:gd name="adj" fmla="val 10000"/>
              </a:avLst>
            </a:prstGeom>
            <a:solidFill>
              <a:srgbClr val="DBE8CA"/>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4" name="Google Shape;284;p14">
              <a:extLst>
                <a:ext uri="{FF2B5EF4-FFF2-40B4-BE49-F238E27FC236}">
                  <a16:creationId xmlns:a16="http://schemas.microsoft.com/office/drawing/2014/main" id="{76B241DE-B0C4-4C30-9634-DCFFDBF23159}"/>
                </a:ext>
              </a:extLst>
            </p:cNvPr>
            <p:cNvSpPr/>
            <p:nvPr/>
          </p:nvSpPr>
          <p:spPr>
            <a:xfrm>
              <a:off x="1345782" y="4374430"/>
              <a:ext cx="7545381" cy="116517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85" name="Google Shape;285;p14">
              <a:extLst>
                <a:ext uri="{FF2B5EF4-FFF2-40B4-BE49-F238E27FC236}">
                  <a16:creationId xmlns:a16="http://schemas.microsoft.com/office/drawing/2014/main" id="{D497B0AC-3151-A95F-9876-6ECAE42B926C}"/>
                </a:ext>
              </a:extLst>
            </p:cNvPr>
            <p:cNvSpPr txBox="1"/>
            <p:nvPr/>
          </p:nvSpPr>
          <p:spPr>
            <a:xfrm>
              <a:off x="1155865" y="1410240"/>
              <a:ext cx="7545381" cy="2140534"/>
            </a:xfrm>
            <a:prstGeom prst="rect">
              <a:avLst/>
            </a:prstGeom>
            <a:noFill/>
            <a:ln>
              <a:noFill/>
            </a:ln>
          </p:spPr>
          <p:txBody>
            <a:bodyPr spcFirstLastPara="1" wrap="square" lIns="123300" tIns="123300" rIns="123300" bIns="123300" anchor="ctr" anchorCtr="0">
              <a:noAutofit/>
            </a:bodyPr>
            <a:lstStyle/>
            <a:p>
              <a:pPr marL="0" marR="0" lvl="0" indent="0" algn="just" rtl="0">
                <a:lnSpc>
                  <a:spcPct val="100000"/>
                </a:lnSpc>
                <a:spcBef>
                  <a:spcPts val="0"/>
                </a:spcBef>
                <a:spcAft>
                  <a:spcPts val="0"/>
                </a:spcAft>
                <a:buClr>
                  <a:schemeClr val="dk1"/>
                </a:buClr>
                <a:buSzPts val="1500"/>
                <a:buFont typeface="Trebuchet MS"/>
                <a:buNone/>
              </a:pPr>
              <a:r>
                <a:rPr lang="en-MY" sz="2400" b="1" dirty="0">
                  <a:solidFill>
                    <a:srgbClr val="C42F1A"/>
                  </a:solidFill>
                  <a:latin typeface="Trebuchet MS"/>
                  <a:ea typeface="Trebuchet MS"/>
                  <a:cs typeface="Trebuchet MS"/>
                  <a:sym typeface="Trebuchet MS"/>
                </a:rPr>
                <a:t>The </a:t>
              </a:r>
              <a:r>
                <a:rPr lang="en-MY" sz="2400" b="1" dirty="0" err="1">
                  <a:solidFill>
                    <a:srgbClr val="C42F1A"/>
                  </a:solidFill>
                  <a:latin typeface="Trebuchet MS"/>
                  <a:ea typeface="Trebuchet MS"/>
                  <a:cs typeface="Trebuchet MS"/>
                  <a:sym typeface="Trebuchet MS"/>
                </a:rPr>
                <a:t>Center</a:t>
              </a:r>
              <a:r>
                <a:rPr lang="en-MY" sz="2400" b="1" dirty="0">
                  <a:solidFill>
                    <a:srgbClr val="C42F1A"/>
                  </a:solidFill>
                  <a:latin typeface="Trebuchet MS"/>
                  <a:ea typeface="Trebuchet MS"/>
                  <a:cs typeface="Trebuchet MS"/>
                  <a:sym typeface="Trebuchet MS"/>
                </a:rPr>
                <a:t> for Disease Control and Prevention USA (CDC) </a:t>
              </a:r>
              <a:r>
                <a:rPr lang="en-MY" sz="2400" b="1" dirty="0">
                  <a:solidFill>
                    <a:schemeClr val="dk1"/>
                  </a:solidFill>
                  <a:latin typeface="Trebuchet MS"/>
                  <a:ea typeface="Trebuchet MS"/>
                  <a:cs typeface="Trebuchet MS"/>
                  <a:sym typeface="Trebuchet MS"/>
                </a:rPr>
                <a:t>has recognized water fluoridation as one of the ten great public health achievements of the 20th century, highlighting its role in significantly enhancing dental health across populations, including substantial benefits for children from low-income families.</a:t>
              </a:r>
              <a:r>
                <a:rPr lang="en-MY" sz="2400" baseline="30000" dirty="0">
                  <a:solidFill>
                    <a:schemeClr val="dk1"/>
                  </a:solidFill>
                  <a:latin typeface="Trebuchet MS"/>
                  <a:ea typeface="Trebuchet MS"/>
                  <a:cs typeface="Trebuchet MS"/>
                  <a:sym typeface="Trebuchet MS"/>
                </a:rPr>
                <a:t>(CDC, 2023)</a:t>
              </a:r>
              <a:endParaRPr sz="2400" dirty="0">
                <a:solidFill>
                  <a:schemeClr val="dk1"/>
                </a:solidFill>
                <a:latin typeface="Trebuchet MS"/>
                <a:ea typeface="Trebuchet MS"/>
                <a:cs typeface="Trebuchet MS"/>
                <a:sym typeface="Trebuchet MS"/>
              </a:endParaRPr>
            </a:p>
          </p:txBody>
        </p:sp>
        <p:sp>
          <p:nvSpPr>
            <p:cNvPr id="269" name="Google Shape;269;p14">
              <a:extLst>
                <a:ext uri="{FF2B5EF4-FFF2-40B4-BE49-F238E27FC236}">
                  <a16:creationId xmlns:a16="http://schemas.microsoft.com/office/drawing/2014/main" id="{9498B237-B76C-03F2-F632-6983182D5128}"/>
                </a:ext>
              </a:extLst>
            </p:cNvPr>
            <p:cNvSpPr/>
            <p:nvPr/>
          </p:nvSpPr>
          <p:spPr>
            <a:xfrm>
              <a:off x="475100" y="1257633"/>
              <a:ext cx="640848" cy="640848"/>
            </a:xfrm>
            <a:prstGeom prst="rect">
              <a:avLst/>
            </a:prstGeom>
            <a:blipFill rotWithShape="1">
              <a:blip r:embed="rId3">
                <a:alphaModFix/>
              </a:blip>
              <a:stretch>
                <a:fillRect/>
              </a:stretch>
            </a:blip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86" name="Google Shape;286;p14">
            <a:extLst>
              <a:ext uri="{FF2B5EF4-FFF2-40B4-BE49-F238E27FC236}">
                <a16:creationId xmlns:a16="http://schemas.microsoft.com/office/drawing/2014/main" id="{F8D40F28-01EE-98A2-448B-189FAD7616B2}"/>
              </a:ext>
            </a:extLst>
          </p:cNvPr>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MY"/>
              <a:t>18</a:t>
            </a:fld>
            <a:endParaRPr/>
          </a:p>
        </p:txBody>
      </p:sp>
      <p:sp>
        <p:nvSpPr>
          <p:cNvPr id="2" name="Google Shape;273;p14">
            <a:extLst>
              <a:ext uri="{FF2B5EF4-FFF2-40B4-BE49-F238E27FC236}">
                <a16:creationId xmlns:a16="http://schemas.microsoft.com/office/drawing/2014/main" id="{35F47252-3887-4B1E-90FB-F509612FAF09}"/>
              </a:ext>
            </a:extLst>
          </p:cNvPr>
          <p:cNvSpPr/>
          <p:nvPr/>
        </p:nvSpPr>
        <p:spPr>
          <a:xfrm>
            <a:off x="1746564" y="4032059"/>
            <a:ext cx="640848" cy="791456"/>
          </a:xfrm>
          <a:prstGeom prst="rect">
            <a:avLst/>
          </a:prstGeom>
          <a:blipFill rotWithShape="1">
            <a:blip r:embed="rId4">
              <a:alphaModFix/>
            </a:blip>
            <a:stretch>
              <a:fillRect/>
            </a:stretch>
          </a:blip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Tree>
    <p:extLst>
      <p:ext uri="{BB962C8B-B14F-4D97-AF65-F5344CB8AC3E}">
        <p14:creationId xmlns:p14="http://schemas.microsoft.com/office/powerpoint/2010/main" val="42955958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15"/>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MY"/>
              <a:t>19</a:t>
            </a:fld>
            <a:endParaRPr/>
          </a:p>
        </p:txBody>
      </p:sp>
      <p:pic>
        <p:nvPicPr>
          <p:cNvPr id="292" name="Google Shape;292;p15"/>
          <p:cNvPicPr preferRelativeResize="0"/>
          <p:nvPr/>
        </p:nvPicPr>
        <p:blipFill rotWithShape="1">
          <a:blip r:embed="rId3">
            <a:alphaModFix/>
          </a:blip>
          <a:srcRect/>
          <a:stretch/>
        </p:blipFill>
        <p:spPr>
          <a:xfrm>
            <a:off x="1506747" y="2"/>
            <a:ext cx="9161253" cy="6734354"/>
          </a:xfrm>
          <a:prstGeom prst="rect">
            <a:avLst/>
          </a:prstGeom>
          <a:noFill/>
          <a:ln>
            <a:noFill/>
          </a:ln>
        </p:spPr>
      </p:pic>
      <p:sp>
        <p:nvSpPr>
          <p:cNvPr id="2" name="Arrow: Left 1">
            <a:extLst>
              <a:ext uri="{FF2B5EF4-FFF2-40B4-BE49-F238E27FC236}">
                <a16:creationId xmlns:a16="http://schemas.microsoft.com/office/drawing/2014/main" id="{F8EC6A60-D35B-2505-A297-D41D982683C4}"/>
              </a:ext>
            </a:extLst>
          </p:cNvPr>
          <p:cNvSpPr/>
          <p:nvPr/>
        </p:nvSpPr>
        <p:spPr>
          <a:xfrm>
            <a:off x="10668000" y="4111925"/>
            <a:ext cx="978408" cy="484632"/>
          </a:xfrm>
          <a:prstGeom prst="lef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MY"/>
          </a:p>
        </p:txBody>
      </p:sp>
      <p:sp>
        <p:nvSpPr>
          <p:cNvPr id="3" name="Arrow: Left 2">
            <a:extLst>
              <a:ext uri="{FF2B5EF4-FFF2-40B4-BE49-F238E27FC236}">
                <a16:creationId xmlns:a16="http://schemas.microsoft.com/office/drawing/2014/main" id="{ADB33CE1-17B4-E59A-CC40-0EB2D5FEC098}"/>
              </a:ext>
            </a:extLst>
          </p:cNvPr>
          <p:cNvSpPr/>
          <p:nvPr/>
        </p:nvSpPr>
        <p:spPr>
          <a:xfrm>
            <a:off x="10668000" y="2503759"/>
            <a:ext cx="978408" cy="484632"/>
          </a:xfrm>
          <a:prstGeom prst="lef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MY"/>
          </a:p>
        </p:txBody>
      </p:sp>
      <p:sp>
        <p:nvSpPr>
          <p:cNvPr id="4" name="Arrow: Left 3">
            <a:extLst>
              <a:ext uri="{FF2B5EF4-FFF2-40B4-BE49-F238E27FC236}">
                <a16:creationId xmlns:a16="http://schemas.microsoft.com/office/drawing/2014/main" id="{13CB2827-80F6-25D3-F557-C028AE06F3FB}"/>
              </a:ext>
            </a:extLst>
          </p:cNvPr>
          <p:cNvSpPr/>
          <p:nvPr/>
        </p:nvSpPr>
        <p:spPr>
          <a:xfrm>
            <a:off x="10685253" y="895593"/>
            <a:ext cx="978408" cy="484632"/>
          </a:xfrm>
          <a:prstGeom prst="leftArrow">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MY"/>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9"/>
        <p:cNvGrpSpPr/>
        <p:nvPr/>
      </p:nvGrpSpPr>
      <p:grpSpPr>
        <a:xfrm>
          <a:off x="0" y="0"/>
          <a:ext cx="0" cy="0"/>
          <a:chOff x="0" y="0"/>
          <a:chExt cx="0" cy="0"/>
        </a:xfrm>
      </p:grpSpPr>
      <p:sp>
        <p:nvSpPr>
          <p:cNvPr id="160" name="Google Shape;160;g3834e4c552e_0_0"/>
          <p:cNvSpPr txBox="1">
            <a:spLocks noGrp="1"/>
          </p:cNvSpPr>
          <p:nvPr>
            <p:ph type="title"/>
          </p:nvPr>
        </p:nvSpPr>
        <p:spPr>
          <a:xfrm>
            <a:off x="677334" y="609600"/>
            <a:ext cx="8596800" cy="1320900"/>
          </a:xfrm>
          <a:prstGeom prst="rect">
            <a:avLst/>
          </a:prstGeom>
        </p:spPr>
        <p:txBody>
          <a:bodyPr spcFirstLastPara="1" wrap="square" lIns="91425" tIns="45700" rIns="91425" bIns="45700" anchor="t" anchorCtr="0">
            <a:normAutofit/>
          </a:bodyPr>
          <a:lstStyle/>
          <a:p>
            <a:pPr marL="0" lvl="0" indent="0" algn="ctr" rtl="0">
              <a:spcBef>
                <a:spcPts val="0"/>
              </a:spcBef>
              <a:spcAft>
                <a:spcPts val="0"/>
              </a:spcAft>
              <a:buNone/>
            </a:pPr>
            <a:r>
              <a:rPr lang="en-MY" b="1">
                <a:solidFill>
                  <a:srgbClr val="00B0F0"/>
                </a:solidFill>
              </a:rPr>
              <a:t>PREVENTION METHOD Part 2</a:t>
            </a:r>
            <a:endParaRPr b="1">
              <a:solidFill>
                <a:srgbClr val="00B0F0"/>
              </a:solidFill>
            </a:endParaRPr>
          </a:p>
        </p:txBody>
      </p:sp>
      <p:sp>
        <p:nvSpPr>
          <p:cNvPr id="161" name="Google Shape;161;g3834e4c552e_0_0"/>
          <p:cNvSpPr txBox="1">
            <a:spLocks noGrp="1"/>
          </p:cNvSpPr>
          <p:nvPr>
            <p:ph type="body" idx="1"/>
          </p:nvPr>
        </p:nvSpPr>
        <p:spPr>
          <a:xfrm>
            <a:off x="1181384" y="2160539"/>
            <a:ext cx="8596800" cy="3880800"/>
          </a:xfrm>
          <a:prstGeom prst="rect">
            <a:avLst/>
          </a:prstGeom>
        </p:spPr>
        <p:txBody>
          <a:bodyPr spcFirstLastPara="1" wrap="square" lIns="91425" tIns="45700" rIns="91425" bIns="45700" anchor="t" anchorCtr="0">
            <a:normAutofit fontScale="92500" lnSpcReduction="20000"/>
          </a:bodyPr>
          <a:lstStyle/>
          <a:p>
            <a:pPr marL="1371600" lvl="0" indent="-374650" algn="l" rtl="0">
              <a:lnSpc>
                <a:spcPct val="200000"/>
              </a:lnSpc>
              <a:spcBef>
                <a:spcPts val="1000"/>
              </a:spcBef>
              <a:spcAft>
                <a:spcPts val="0"/>
              </a:spcAft>
              <a:buSzPts val="2300"/>
              <a:buAutoNum type="arabicPeriod"/>
            </a:pPr>
            <a:r>
              <a:rPr lang="en-MY" sz="2300" b="1"/>
              <a:t>TOPICAL FLUORIDE</a:t>
            </a:r>
            <a:endParaRPr sz="2300" b="1"/>
          </a:p>
          <a:p>
            <a:pPr marL="1371600" lvl="0" indent="-374650" algn="l" rtl="0">
              <a:lnSpc>
                <a:spcPct val="200000"/>
              </a:lnSpc>
              <a:spcBef>
                <a:spcPts val="0"/>
              </a:spcBef>
              <a:spcAft>
                <a:spcPts val="0"/>
              </a:spcAft>
              <a:buSzPts val="2300"/>
              <a:buAutoNum type="arabicPeriod"/>
            </a:pPr>
            <a:r>
              <a:rPr lang="en-MY" sz="2300" b="1"/>
              <a:t>FISSURE SEALANT</a:t>
            </a:r>
            <a:endParaRPr sz="2300" b="1"/>
          </a:p>
          <a:p>
            <a:pPr marL="1371600" lvl="0" indent="-374650" algn="l" rtl="0">
              <a:lnSpc>
                <a:spcPct val="200000"/>
              </a:lnSpc>
              <a:spcBef>
                <a:spcPts val="0"/>
              </a:spcBef>
              <a:spcAft>
                <a:spcPts val="0"/>
              </a:spcAft>
              <a:buSzPts val="2300"/>
              <a:buAutoNum type="arabicPeriod"/>
            </a:pPr>
            <a:r>
              <a:rPr lang="en-MY" sz="2300" b="1">
                <a:solidFill>
                  <a:schemeClr val="dk1"/>
                </a:solidFill>
              </a:rPr>
              <a:t>CASEIN PHOSPHOPEPTIDE-AMORPHOUS CALCIUM PHOSPHATE</a:t>
            </a:r>
            <a:r>
              <a:rPr lang="en-MY" sz="2400">
                <a:solidFill>
                  <a:schemeClr val="dk1"/>
                </a:solidFill>
                <a:latin typeface="Arial"/>
                <a:ea typeface="Arial"/>
                <a:cs typeface="Arial"/>
                <a:sym typeface="Arial"/>
              </a:rPr>
              <a:t> (</a:t>
            </a:r>
            <a:r>
              <a:rPr lang="en-MY" sz="2300" b="1"/>
              <a:t>CPP-ACP)</a:t>
            </a:r>
            <a:endParaRPr sz="2300" b="1"/>
          </a:p>
          <a:p>
            <a:pPr marL="1371600" lvl="0" indent="-374650" algn="l" rtl="0">
              <a:lnSpc>
                <a:spcPct val="200000"/>
              </a:lnSpc>
              <a:spcBef>
                <a:spcPts val="0"/>
              </a:spcBef>
              <a:spcAft>
                <a:spcPts val="0"/>
              </a:spcAft>
              <a:buSzPts val="2300"/>
              <a:buAutoNum type="arabicPeriod"/>
            </a:pPr>
            <a:r>
              <a:rPr lang="en-MY" sz="2300" b="1"/>
              <a:t>OTHER PREVENTIVE MATERIALS</a:t>
            </a:r>
            <a:endParaRPr sz="2300" b="1"/>
          </a:p>
          <a:p>
            <a:pPr marL="1371600" lvl="0" indent="-374650" algn="l" rtl="0">
              <a:lnSpc>
                <a:spcPct val="200000"/>
              </a:lnSpc>
              <a:spcBef>
                <a:spcPts val="0"/>
              </a:spcBef>
              <a:spcAft>
                <a:spcPts val="0"/>
              </a:spcAft>
              <a:buSzPts val="2300"/>
              <a:buAutoNum type="arabicPeriod"/>
            </a:pPr>
            <a:r>
              <a:rPr lang="en-MY" sz="2300" b="1"/>
              <a:t>WATER FLUORIDATION</a:t>
            </a:r>
            <a:endParaRPr sz="2300" b="1"/>
          </a:p>
        </p:txBody>
      </p:sp>
      <p:sp>
        <p:nvSpPr>
          <p:cNvPr id="162" name="Google Shape;162;g3834e4c552e_0_0"/>
          <p:cNvSpPr txBox="1">
            <a:spLocks noGrp="1"/>
          </p:cNvSpPr>
          <p:nvPr>
            <p:ph type="sldNum" idx="12"/>
          </p:nvPr>
        </p:nvSpPr>
        <p:spPr>
          <a:xfrm>
            <a:off x="8590663" y="6041362"/>
            <a:ext cx="683400" cy="365100"/>
          </a:xfrm>
          <a:prstGeom prst="rect">
            <a:avLst/>
          </a:prstGeom>
        </p:spPr>
        <p:txBody>
          <a:bodyPr spcFirstLastPara="1" wrap="square" lIns="91425" tIns="45700" rIns="91425" bIns="45700" anchor="ctr" anchorCtr="0">
            <a:noAutofit/>
          </a:bodyPr>
          <a:lstStyle/>
          <a:p>
            <a:pPr marL="0" lvl="0" indent="0" algn="r" rtl="0">
              <a:spcBef>
                <a:spcPts val="0"/>
              </a:spcBef>
              <a:spcAft>
                <a:spcPts val="0"/>
              </a:spcAft>
              <a:buClr>
                <a:srgbClr val="000000"/>
              </a:buClr>
              <a:buFont typeface="Arial"/>
              <a:buNone/>
            </a:pPr>
            <a:fld id="{00000000-1234-1234-1234-123412341234}" type="slidenum">
              <a:rPr lang="en-MY"/>
              <a:t>2</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96"/>
        <p:cNvGrpSpPr/>
        <p:nvPr/>
      </p:nvGrpSpPr>
      <p:grpSpPr>
        <a:xfrm>
          <a:off x="0" y="0"/>
          <a:ext cx="0" cy="0"/>
          <a:chOff x="0" y="0"/>
          <a:chExt cx="0" cy="0"/>
        </a:xfrm>
      </p:grpSpPr>
      <p:sp>
        <p:nvSpPr>
          <p:cNvPr id="297" name="Google Shape;297;p16"/>
          <p:cNvSpPr txBox="1">
            <a:spLocks noGrp="1"/>
          </p:cNvSpPr>
          <p:nvPr>
            <p:ph type="sldNum" idx="12"/>
          </p:nvPr>
        </p:nvSpPr>
        <p:spPr>
          <a:xfrm>
            <a:off x="7981950" y="6356351"/>
            <a:ext cx="2057400" cy="365125"/>
          </a:xfrm>
          <a:prstGeom prst="rect">
            <a:avLst/>
          </a:prstGeom>
          <a:noFill/>
          <a:ln>
            <a:noFill/>
          </a:ln>
        </p:spPr>
        <p:txBody>
          <a:bodyPr spcFirstLastPara="1" wrap="square" lIns="91425" tIns="45700" rIns="91425" bIns="45700" anchor="ctr" anchorCtr="0">
            <a:normAutofit/>
          </a:bodyPr>
          <a:lstStyle/>
          <a:p>
            <a:pPr marL="0" lvl="0" indent="0" algn="r" rtl="0">
              <a:spcBef>
                <a:spcPts val="0"/>
              </a:spcBef>
              <a:spcAft>
                <a:spcPts val="0"/>
              </a:spcAft>
              <a:buNone/>
            </a:pPr>
            <a:fld id="{00000000-1234-1234-1234-123412341234}" type="slidenum">
              <a:rPr lang="en-MY"/>
              <a:t>20</a:t>
            </a:fld>
            <a:endParaRPr/>
          </a:p>
        </p:txBody>
      </p:sp>
      <p:sp>
        <p:nvSpPr>
          <p:cNvPr id="298" name="Google Shape;298;p16"/>
          <p:cNvSpPr/>
          <p:nvPr/>
        </p:nvSpPr>
        <p:spPr>
          <a:xfrm>
            <a:off x="4143698" y="97042"/>
            <a:ext cx="3762600" cy="923400"/>
          </a:xfrm>
          <a:prstGeom prst="rect">
            <a:avLst/>
          </a:prstGeom>
          <a:solidFill>
            <a:schemeClr val="lt1"/>
          </a:solidFill>
          <a:ln w="19050" cap="rnd" cmpd="sng">
            <a:solidFill>
              <a:schemeClr val="accent1"/>
            </a:solidFill>
            <a:prstDash val="solid"/>
            <a:round/>
            <a:headEnd type="none" w="sm" len="sm"/>
            <a:tailEnd type="none" w="sm" len="sm"/>
          </a:ln>
        </p:spPr>
        <p:txBody>
          <a:bodyPr spcFirstLastPara="1" wrap="square" lIns="91425" tIns="45700" rIns="91425" bIns="45700" anchor="t" anchorCtr="0">
            <a:spAutoFit/>
          </a:bodyPr>
          <a:lstStyle/>
          <a:p>
            <a:pPr marL="0" marR="0" lvl="0" indent="0" algn="ctr" rtl="0">
              <a:spcBef>
                <a:spcPts val="0"/>
              </a:spcBef>
              <a:spcAft>
                <a:spcPts val="0"/>
              </a:spcAft>
              <a:buNone/>
            </a:pPr>
            <a:r>
              <a:rPr lang="en-MY" sz="5400" b="1">
                <a:solidFill>
                  <a:srgbClr val="262626"/>
                </a:solidFill>
                <a:latin typeface="Trebuchet MS"/>
                <a:ea typeface="Trebuchet MS"/>
                <a:cs typeface="Trebuchet MS"/>
                <a:sym typeface="Trebuchet MS"/>
              </a:rPr>
              <a:t>Thank you </a:t>
            </a:r>
            <a:endParaRPr/>
          </a:p>
        </p:txBody>
      </p:sp>
      <p:pic>
        <p:nvPicPr>
          <p:cNvPr id="299" name="Google Shape;299;p16" title="CPG ECC DG GROUP.jpg"/>
          <p:cNvPicPr preferRelativeResize="0"/>
          <p:nvPr/>
        </p:nvPicPr>
        <p:blipFill rotWithShape="1">
          <a:blip r:embed="rId3">
            <a:alphaModFix/>
          </a:blip>
          <a:srcRect l="7541" r="20219"/>
          <a:stretch/>
        </p:blipFill>
        <p:spPr>
          <a:xfrm>
            <a:off x="1697909" y="1143500"/>
            <a:ext cx="8476350" cy="55514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66"/>
        <p:cNvGrpSpPr/>
        <p:nvPr/>
      </p:nvGrpSpPr>
      <p:grpSpPr>
        <a:xfrm>
          <a:off x="0" y="0"/>
          <a:ext cx="0" cy="0"/>
          <a:chOff x="0" y="0"/>
          <a:chExt cx="0" cy="0"/>
        </a:xfrm>
      </p:grpSpPr>
      <p:sp>
        <p:nvSpPr>
          <p:cNvPr id="167" name="Google Shape;167;p2"/>
          <p:cNvSpPr txBox="1">
            <a:spLocks noGrp="1"/>
          </p:cNvSpPr>
          <p:nvPr>
            <p:ph type="title"/>
          </p:nvPr>
        </p:nvSpPr>
        <p:spPr>
          <a:xfrm>
            <a:off x="4058706" y="476461"/>
            <a:ext cx="6164960" cy="1138958"/>
          </a:xfrm>
          <a:prstGeom prst="rect">
            <a:avLst/>
          </a:prstGeom>
          <a:solidFill>
            <a:schemeClr val="lt1"/>
          </a:solidFill>
          <a:ln>
            <a:noFill/>
          </a:ln>
        </p:spPr>
        <p:txBody>
          <a:bodyPr spcFirstLastPara="1" wrap="square" lIns="91425" tIns="45700" rIns="91425" bIns="45700" anchor="b" anchorCtr="0">
            <a:normAutofit/>
          </a:bodyPr>
          <a:lstStyle/>
          <a:p>
            <a:pPr marL="0" lvl="0" indent="0" algn="l" rtl="0">
              <a:spcBef>
                <a:spcPts val="0"/>
              </a:spcBef>
              <a:spcAft>
                <a:spcPts val="0"/>
              </a:spcAft>
              <a:buClr>
                <a:srgbClr val="00B0F0"/>
              </a:buClr>
              <a:buSzPts val="4900"/>
              <a:buFont typeface="Stardos Stencil"/>
              <a:buNone/>
            </a:pPr>
            <a:r>
              <a:rPr lang="en-MY" sz="4900" b="1" dirty="0">
                <a:solidFill>
                  <a:srgbClr val="00B0F0"/>
                </a:solidFill>
                <a:latin typeface="Stardos Stencil"/>
                <a:ea typeface="Stardos Stencil"/>
                <a:cs typeface="Stardos Stencil"/>
                <a:sym typeface="Stardos Stencil"/>
              </a:rPr>
              <a:t>TOPICAL FLUORIDE</a:t>
            </a:r>
            <a:endParaRPr sz="4900" b="1" dirty="0">
              <a:solidFill>
                <a:srgbClr val="00B0F0"/>
              </a:solidFill>
            </a:endParaRPr>
          </a:p>
        </p:txBody>
      </p:sp>
      <p:sp>
        <p:nvSpPr>
          <p:cNvPr id="168" name="Google Shape;168;p2"/>
          <p:cNvSpPr txBox="1">
            <a:spLocks noGrp="1"/>
          </p:cNvSpPr>
          <p:nvPr>
            <p:ph type="body" idx="1"/>
          </p:nvPr>
        </p:nvSpPr>
        <p:spPr>
          <a:xfrm>
            <a:off x="3791744" y="1556792"/>
            <a:ext cx="7195342" cy="4533457"/>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SzPts val="1440"/>
              <a:buNone/>
            </a:pPr>
            <a:endParaRPr dirty="0">
              <a:latin typeface="Calibri"/>
              <a:ea typeface="Calibri"/>
              <a:cs typeface="Calibri"/>
              <a:sym typeface="Calibri"/>
            </a:endParaRPr>
          </a:p>
          <a:p>
            <a:pPr marL="0" lvl="0" indent="0" algn="l" rtl="0">
              <a:lnSpc>
                <a:spcPct val="90000"/>
              </a:lnSpc>
              <a:spcBef>
                <a:spcPts val="1800"/>
              </a:spcBef>
              <a:spcAft>
                <a:spcPts val="0"/>
              </a:spcAft>
              <a:buSzPts val="1760"/>
              <a:buNone/>
            </a:pPr>
            <a:r>
              <a:rPr lang="en-MY" sz="2200" dirty="0">
                <a:latin typeface="Arial"/>
                <a:ea typeface="Arial"/>
                <a:cs typeface="Arial"/>
                <a:sym typeface="Arial"/>
              </a:rPr>
              <a:t>Professionally-applied fluoride varnish has been the mainstay prevention of ECC</a:t>
            </a:r>
            <a:endParaRPr dirty="0"/>
          </a:p>
          <a:p>
            <a:pPr marL="342900" lvl="0" indent="-342900" algn="l" rtl="0">
              <a:lnSpc>
                <a:spcPct val="90000"/>
              </a:lnSpc>
              <a:spcBef>
                <a:spcPts val="1000"/>
              </a:spcBef>
              <a:spcAft>
                <a:spcPts val="0"/>
              </a:spcAft>
              <a:buSzPts val="1760"/>
              <a:buChar char="►"/>
            </a:pPr>
            <a:r>
              <a:rPr lang="en-MY" sz="2200" dirty="0" err="1">
                <a:latin typeface="Arial"/>
                <a:ea typeface="Arial"/>
                <a:cs typeface="Arial"/>
                <a:sym typeface="Arial"/>
              </a:rPr>
              <a:t>Duraphat</a:t>
            </a:r>
            <a:r>
              <a:rPr lang="en-MY" sz="2200" dirty="0">
                <a:latin typeface="Arial"/>
                <a:ea typeface="Arial"/>
                <a:cs typeface="Arial"/>
                <a:sym typeface="Arial"/>
              </a:rPr>
              <a:t> (5% NAF/2600 </a:t>
            </a:r>
            <a:r>
              <a:rPr lang="en-MY" sz="2200" dirty="0" err="1">
                <a:latin typeface="Arial"/>
                <a:ea typeface="Arial"/>
                <a:cs typeface="Arial"/>
                <a:sym typeface="Arial"/>
              </a:rPr>
              <a:t>ppmF</a:t>
            </a:r>
            <a:r>
              <a:rPr lang="en-MY" sz="2200" dirty="0">
                <a:latin typeface="Arial"/>
                <a:ea typeface="Arial"/>
                <a:cs typeface="Arial"/>
                <a:sym typeface="Arial"/>
              </a:rPr>
              <a:t>) and Fluor Protector (0.9% </a:t>
            </a:r>
            <a:r>
              <a:rPr lang="en-MY" sz="2200" dirty="0" err="1">
                <a:latin typeface="Arial"/>
                <a:ea typeface="Arial"/>
                <a:cs typeface="Arial"/>
                <a:sym typeface="Arial"/>
              </a:rPr>
              <a:t>difluorosilane</a:t>
            </a:r>
            <a:r>
              <a:rPr lang="en-MY" sz="2200" dirty="0">
                <a:latin typeface="Arial"/>
                <a:ea typeface="Arial"/>
                <a:cs typeface="Arial"/>
                <a:sym typeface="Arial"/>
              </a:rPr>
              <a:t>/1000ppmF)</a:t>
            </a:r>
            <a:endParaRPr dirty="0"/>
          </a:p>
          <a:p>
            <a:pPr marL="342900" lvl="0" indent="-342900" algn="l" rtl="0">
              <a:lnSpc>
                <a:spcPct val="90000"/>
              </a:lnSpc>
              <a:spcBef>
                <a:spcPts val="1000"/>
              </a:spcBef>
              <a:spcAft>
                <a:spcPts val="0"/>
              </a:spcAft>
              <a:buSzPts val="1760"/>
              <a:buChar char="►"/>
            </a:pPr>
            <a:r>
              <a:rPr lang="en-MY" sz="2200" dirty="0">
                <a:latin typeface="Arial"/>
                <a:ea typeface="Arial"/>
                <a:cs typeface="Arial"/>
                <a:sym typeface="Arial"/>
              </a:rPr>
              <a:t>Fluoride varnishes in preventing dental caries among children under six years of age:</a:t>
            </a:r>
            <a:r>
              <a:rPr lang="en-MY" sz="2200" baseline="30000" dirty="0">
                <a:latin typeface="Arial"/>
                <a:ea typeface="Arial"/>
                <a:cs typeface="Arial"/>
                <a:sym typeface="Arial"/>
              </a:rPr>
              <a:t>(</a:t>
            </a:r>
            <a:r>
              <a:rPr lang="en-MY" sz="2200" baseline="30000" dirty="0">
                <a:solidFill>
                  <a:srgbClr val="FF0000"/>
                </a:solidFill>
                <a:latin typeface="Arial"/>
                <a:ea typeface="Arial"/>
                <a:cs typeface="Arial"/>
                <a:sym typeface="Arial"/>
              </a:rPr>
              <a:t>Marinho et al., 2013) level I</a:t>
            </a:r>
            <a:endParaRPr sz="2200" dirty="0">
              <a:solidFill>
                <a:srgbClr val="FF0000"/>
              </a:solidFill>
              <a:latin typeface="Calibri"/>
              <a:ea typeface="Calibri"/>
              <a:cs typeface="Calibri"/>
              <a:sym typeface="Calibri"/>
            </a:endParaRPr>
          </a:p>
          <a:p>
            <a:pPr marL="742950" lvl="1" indent="-342900" algn="l" rtl="0">
              <a:lnSpc>
                <a:spcPct val="90000"/>
              </a:lnSpc>
              <a:spcBef>
                <a:spcPts val="1000"/>
              </a:spcBef>
              <a:spcAft>
                <a:spcPts val="0"/>
              </a:spcAft>
              <a:buSzPts val="1760"/>
              <a:buFont typeface="Arial"/>
              <a:buChar char="●"/>
            </a:pPr>
            <a:r>
              <a:rPr lang="en-MY" sz="2200" dirty="0">
                <a:latin typeface="Arial"/>
                <a:ea typeface="Arial"/>
                <a:cs typeface="Arial"/>
                <a:sym typeface="Arial"/>
              </a:rPr>
              <a:t>substantially prevented caries 37% of surfaces in primary dentition (</a:t>
            </a:r>
            <a:r>
              <a:rPr lang="en-MY" sz="2200" dirty="0" err="1">
                <a:latin typeface="Arial"/>
                <a:ea typeface="Arial"/>
                <a:cs typeface="Arial"/>
                <a:sym typeface="Arial"/>
              </a:rPr>
              <a:t>dmfs</a:t>
            </a:r>
            <a:r>
              <a:rPr lang="en-MY" sz="2200" dirty="0">
                <a:latin typeface="Arial"/>
                <a:ea typeface="Arial"/>
                <a:cs typeface="Arial"/>
                <a:sym typeface="Arial"/>
              </a:rPr>
              <a:t>) (95% CI 24% to 51%) .</a:t>
            </a:r>
            <a:endParaRPr sz="2200" dirty="0">
              <a:latin typeface="Calibri"/>
              <a:ea typeface="Calibri"/>
              <a:cs typeface="Calibri"/>
              <a:sym typeface="Calibri"/>
            </a:endParaRPr>
          </a:p>
          <a:p>
            <a:pPr marL="742950" lvl="1" indent="-342900" algn="l" rtl="0">
              <a:lnSpc>
                <a:spcPct val="90000"/>
              </a:lnSpc>
              <a:spcBef>
                <a:spcPts val="1800"/>
              </a:spcBef>
              <a:spcAft>
                <a:spcPts val="0"/>
              </a:spcAft>
              <a:buSzPts val="1760"/>
              <a:buFont typeface="Arial"/>
              <a:buChar char="●"/>
            </a:pPr>
            <a:r>
              <a:rPr lang="en-MY" sz="2200" dirty="0">
                <a:latin typeface="Arial"/>
                <a:ea typeface="Arial"/>
                <a:cs typeface="Arial"/>
                <a:sym typeface="Arial"/>
              </a:rPr>
              <a:t>prevented caries 65% of carious teeth of primary dentition (</a:t>
            </a:r>
            <a:r>
              <a:rPr lang="en-MY" sz="2200" dirty="0" err="1">
                <a:latin typeface="Arial"/>
                <a:ea typeface="Arial"/>
                <a:cs typeface="Arial"/>
                <a:sym typeface="Arial"/>
              </a:rPr>
              <a:t>dmft</a:t>
            </a:r>
            <a:r>
              <a:rPr lang="en-MY" sz="2200" dirty="0">
                <a:latin typeface="Arial"/>
                <a:ea typeface="Arial"/>
                <a:cs typeface="Arial"/>
                <a:sym typeface="Arial"/>
              </a:rPr>
              <a:t>) (95% CI 48% to 82%).</a:t>
            </a:r>
            <a:endParaRPr sz="2200" dirty="0">
              <a:latin typeface="Calibri"/>
              <a:ea typeface="Calibri"/>
              <a:cs typeface="Calibri"/>
              <a:sym typeface="Calibri"/>
            </a:endParaRPr>
          </a:p>
        </p:txBody>
      </p:sp>
      <p:sp>
        <p:nvSpPr>
          <p:cNvPr id="169" name="Google Shape;169;p2"/>
          <p:cNvSpPr txBox="1">
            <a:spLocks noGrp="1"/>
          </p:cNvSpPr>
          <p:nvPr>
            <p:ph type="sldNum" idx="12"/>
          </p:nvPr>
        </p:nvSpPr>
        <p:spPr>
          <a:xfrm>
            <a:off x="7981950" y="6356351"/>
            <a:ext cx="2057400" cy="365125"/>
          </a:xfrm>
          <a:prstGeom prst="rect">
            <a:avLst/>
          </a:prstGeom>
          <a:noFill/>
          <a:ln>
            <a:noFill/>
          </a:ln>
        </p:spPr>
        <p:txBody>
          <a:bodyPr spcFirstLastPara="1" wrap="square" lIns="91425" tIns="45700" rIns="91425" bIns="45700" anchor="ctr" anchorCtr="0">
            <a:normAutofit/>
          </a:bodyPr>
          <a:lstStyle/>
          <a:p>
            <a:pPr marL="0" lvl="0" indent="0" algn="r" rtl="0">
              <a:spcBef>
                <a:spcPts val="0"/>
              </a:spcBef>
              <a:spcAft>
                <a:spcPts val="0"/>
              </a:spcAft>
              <a:buNone/>
            </a:pPr>
            <a:fld id="{00000000-1234-1234-1234-123412341234}" type="slidenum">
              <a:rPr lang="en-MY">
                <a:solidFill>
                  <a:schemeClr val="dk1"/>
                </a:solidFill>
              </a:rPr>
              <a:t>3</a:t>
            </a:fld>
            <a:endParaRPr>
              <a:solidFill>
                <a:schemeClr val="dk1"/>
              </a:solidFill>
            </a:endParaRPr>
          </a:p>
        </p:txBody>
      </p:sp>
      <p:pic>
        <p:nvPicPr>
          <p:cNvPr id="170" name="Google Shape;170;p2" descr="Colgate Duraphat Sodium fluoride 10ml ..."/>
          <p:cNvPicPr preferRelativeResize="0"/>
          <p:nvPr/>
        </p:nvPicPr>
        <p:blipFill rotWithShape="1">
          <a:blip r:embed="rId3">
            <a:alphaModFix/>
          </a:blip>
          <a:srcRect l="1" t="32120" r="-5922" b="16898"/>
          <a:stretch/>
        </p:blipFill>
        <p:spPr>
          <a:xfrm>
            <a:off x="545468" y="1196752"/>
            <a:ext cx="3211361" cy="1545649"/>
          </a:xfrm>
          <a:prstGeom prst="rect">
            <a:avLst/>
          </a:prstGeom>
          <a:noFill/>
          <a:ln>
            <a:noFill/>
          </a:ln>
        </p:spPr>
      </p:pic>
      <p:pic>
        <p:nvPicPr>
          <p:cNvPr id="171" name="Google Shape;171;p2" descr="Fluoride – a guide for dental nurses ..."/>
          <p:cNvPicPr preferRelativeResize="0"/>
          <p:nvPr/>
        </p:nvPicPr>
        <p:blipFill rotWithShape="1">
          <a:blip r:embed="rId4">
            <a:alphaModFix/>
          </a:blip>
          <a:srcRect/>
          <a:stretch/>
        </p:blipFill>
        <p:spPr>
          <a:xfrm>
            <a:off x="580383" y="3140968"/>
            <a:ext cx="3211361" cy="2417820"/>
          </a:xfrm>
          <a:prstGeom prst="rect">
            <a:avLst/>
          </a:prstGeom>
          <a:noFill/>
          <a:ln>
            <a:noFill/>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8">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8">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8">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3"/>
          <p:cNvSpPr txBox="1">
            <a:spLocks noGrp="1"/>
          </p:cNvSpPr>
          <p:nvPr>
            <p:ph type="title"/>
          </p:nvPr>
        </p:nvSpPr>
        <p:spPr>
          <a:xfrm>
            <a:off x="677334" y="609600"/>
            <a:ext cx="8596668" cy="803176"/>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0070C0"/>
              </a:buClr>
              <a:buSzPts val="3600"/>
              <a:buFont typeface="Stardos Stencil"/>
              <a:buNone/>
            </a:pPr>
            <a:r>
              <a:rPr lang="en-MY">
                <a:solidFill>
                  <a:srgbClr val="0070C0"/>
                </a:solidFill>
                <a:latin typeface="Stardos Stencil"/>
                <a:ea typeface="Stardos Stencil"/>
                <a:cs typeface="Stardos Stencil"/>
                <a:sym typeface="Stardos Stencil"/>
              </a:rPr>
              <a:t>TOPICAL FLUORIDE</a:t>
            </a:r>
            <a:endParaRPr/>
          </a:p>
        </p:txBody>
      </p:sp>
      <p:sp>
        <p:nvSpPr>
          <p:cNvPr id="178" name="Google Shape;178;p3"/>
          <p:cNvSpPr txBox="1">
            <a:spLocks noGrp="1"/>
          </p:cNvSpPr>
          <p:nvPr>
            <p:ph type="body" idx="1"/>
          </p:nvPr>
        </p:nvSpPr>
        <p:spPr>
          <a:xfrm>
            <a:off x="677325" y="1786675"/>
            <a:ext cx="8754000" cy="4738800"/>
          </a:xfrm>
          <a:prstGeom prst="rect">
            <a:avLst/>
          </a:prstGeom>
          <a:noFill/>
          <a:ln>
            <a:noFill/>
          </a:ln>
        </p:spPr>
        <p:txBody>
          <a:bodyPr spcFirstLastPara="1" wrap="square" lIns="91425" tIns="45700" rIns="91425" bIns="45700" anchor="t" anchorCtr="0">
            <a:normAutofit/>
          </a:bodyPr>
          <a:lstStyle/>
          <a:p>
            <a:pPr marL="0" lvl="0" indent="0" algn="just" rtl="0">
              <a:lnSpc>
                <a:spcPct val="107000"/>
              </a:lnSpc>
              <a:spcBef>
                <a:spcPts val="0"/>
              </a:spcBef>
              <a:spcAft>
                <a:spcPts val="0"/>
              </a:spcAft>
              <a:buSzPts val="1920"/>
              <a:buNone/>
            </a:pPr>
            <a:r>
              <a:rPr lang="en-MY" sz="2400" dirty="0">
                <a:latin typeface="Arial"/>
                <a:ea typeface="Arial"/>
                <a:cs typeface="Arial"/>
                <a:sym typeface="Arial"/>
              </a:rPr>
              <a:t>Effectiveness of fluoride varnish in </a:t>
            </a:r>
            <a:r>
              <a:rPr lang="en-MY" sz="2400" u="sng" dirty="0">
                <a:latin typeface="Arial"/>
                <a:ea typeface="Arial"/>
                <a:cs typeface="Arial"/>
                <a:sym typeface="Arial"/>
              </a:rPr>
              <a:t>reducing dentinal caries</a:t>
            </a:r>
            <a:r>
              <a:rPr lang="en-MY" sz="2400" dirty="0">
                <a:latin typeface="Arial"/>
                <a:ea typeface="Arial"/>
                <a:cs typeface="Arial"/>
                <a:sym typeface="Arial"/>
              </a:rPr>
              <a:t> in children under six years of age revealed that:</a:t>
            </a:r>
            <a:r>
              <a:rPr lang="en-MY" sz="2400" baseline="30000" dirty="0">
                <a:solidFill>
                  <a:srgbClr val="FF0000"/>
                </a:solidFill>
                <a:latin typeface="Arial"/>
                <a:ea typeface="Arial"/>
                <a:cs typeface="Arial"/>
                <a:sym typeface="Arial"/>
              </a:rPr>
              <a:t>(de Sousa et al., 2019) level I</a:t>
            </a:r>
            <a:endParaRPr sz="2400" dirty="0">
              <a:solidFill>
                <a:srgbClr val="FF0000"/>
              </a:solidFill>
              <a:latin typeface="Calibri"/>
              <a:ea typeface="Calibri"/>
              <a:cs typeface="Calibri"/>
              <a:sym typeface="Calibri"/>
            </a:endParaRPr>
          </a:p>
          <a:p>
            <a:pPr marL="342900" lvl="0" indent="-342900" algn="just" rtl="0">
              <a:lnSpc>
                <a:spcPct val="107000"/>
              </a:lnSpc>
              <a:spcBef>
                <a:spcPts val="1800"/>
              </a:spcBef>
              <a:spcAft>
                <a:spcPts val="0"/>
              </a:spcAft>
              <a:buSzPts val="1920"/>
              <a:buFont typeface="Arial"/>
              <a:buChar char="●"/>
            </a:pPr>
            <a:r>
              <a:rPr lang="en-MY" sz="2400" dirty="0">
                <a:solidFill>
                  <a:srgbClr val="FF9900"/>
                </a:solidFill>
                <a:latin typeface="Arial"/>
                <a:ea typeface="Arial"/>
                <a:cs typeface="Arial"/>
                <a:sym typeface="Arial"/>
              </a:rPr>
              <a:t>Fluoride varnish conferred protection against dentinal caries</a:t>
            </a:r>
            <a:r>
              <a:rPr lang="en-MY" sz="2400" dirty="0">
                <a:latin typeface="Arial"/>
                <a:ea typeface="Arial"/>
                <a:cs typeface="Arial"/>
                <a:sym typeface="Arial"/>
              </a:rPr>
              <a:t> (RR=0.88, 95% CI 0.81 to 0.95) when compared to usual care and placebo. </a:t>
            </a:r>
          </a:p>
          <a:p>
            <a:pPr marL="342900" lvl="0" indent="-342900" algn="just" rtl="0">
              <a:lnSpc>
                <a:spcPct val="107000"/>
              </a:lnSpc>
              <a:spcBef>
                <a:spcPts val="1800"/>
              </a:spcBef>
              <a:spcAft>
                <a:spcPts val="0"/>
              </a:spcAft>
              <a:buSzPts val="1920"/>
              <a:buFont typeface="Arial"/>
              <a:buChar char="●"/>
            </a:pPr>
            <a:r>
              <a:rPr lang="en-MY" sz="2400" dirty="0">
                <a:latin typeface="Arial"/>
                <a:ea typeface="Arial"/>
                <a:cs typeface="Arial"/>
                <a:sym typeface="Arial"/>
              </a:rPr>
              <a:t>Risk of developing dentinal caries lesion reduced by 12%</a:t>
            </a:r>
          </a:p>
          <a:p>
            <a:pPr marL="342900" lvl="0" indent="-342900" algn="just" rtl="0">
              <a:lnSpc>
                <a:spcPct val="107000"/>
              </a:lnSpc>
              <a:spcBef>
                <a:spcPts val="1800"/>
              </a:spcBef>
              <a:spcAft>
                <a:spcPts val="0"/>
              </a:spcAft>
              <a:buSzPts val="1920"/>
              <a:buFont typeface="Arial"/>
              <a:buChar char="●"/>
            </a:pPr>
            <a:r>
              <a:rPr lang="en-MY" sz="2400" dirty="0">
                <a:latin typeface="Arial"/>
                <a:ea typeface="Arial"/>
                <a:cs typeface="Arial"/>
                <a:sym typeface="Arial"/>
              </a:rPr>
              <a:t>The numbers needed to treat (NNT) was 17.</a:t>
            </a:r>
            <a:endParaRPr sz="2400" dirty="0">
              <a:latin typeface="Calibri"/>
              <a:ea typeface="Calibri"/>
              <a:cs typeface="Calibri"/>
              <a:sym typeface="Calibri"/>
            </a:endParaRPr>
          </a:p>
        </p:txBody>
      </p:sp>
      <p:sp>
        <p:nvSpPr>
          <p:cNvPr id="179" name="Google Shape;179;p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MY"/>
              <a:t>4</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4"/>
        <p:cNvGrpSpPr/>
        <p:nvPr/>
      </p:nvGrpSpPr>
      <p:grpSpPr>
        <a:xfrm>
          <a:off x="0" y="0"/>
          <a:ext cx="0" cy="0"/>
          <a:chOff x="0" y="0"/>
          <a:chExt cx="0" cy="0"/>
        </a:xfrm>
      </p:grpSpPr>
      <p:sp>
        <p:nvSpPr>
          <p:cNvPr id="185" name="Google Shape;185;p4"/>
          <p:cNvSpPr txBox="1">
            <a:spLocks noGrp="1"/>
          </p:cNvSpPr>
          <p:nvPr>
            <p:ph type="title"/>
          </p:nvPr>
        </p:nvSpPr>
        <p:spPr>
          <a:xfrm>
            <a:off x="1847528" y="141168"/>
            <a:ext cx="8363272" cy="839559"/>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0070C0"/>
              </a:buClr>
              <a:buSzPts val="3600"/>
              <a:buFont typeface="Stardos Stencil"/>
              <a:buNone/>
            </a:pPr>
            <a:r>
              <a:rPr lang="en-MY">
                <a:solidFill>
                  <a:srgbClr val="0070C0"/>
                </a:solidFill>
                <a:latin typeface="Stardos Stencil"/>
                <a:ea typeface="Stardos Stencil"/>
                <a:cs typeface="Stardos Stencil"/>
                <a:sym typeface="Stardos Stencil"/>
              </a:rPr>
              <a:t>TOPICAL FLUORIDE</a:t>
            </a:r>
            <a:endParaRPr/>
          </a:p>
        </p:txBody>
      </p:sp>
      <p:sp>
        <p:nvSpPr>
          <p:cNvPr id="186" name="Google Shape;186;p4"/>
          <p:cNvSpPr txBox="1">
            <a:spLocks noGrp="1"/>
          </p:cNvSpPr>
          <p:nvPr>
            <p:ph type="body" idx="1"/>
          </p:nvPr>
        </p:nvSpPr>
        <p:spPr>
          <a:xfrm>
            <a:off x="1008150" y="980725"/>
            <a:ext cx="9173700" cy="5575500"/>
          </a:xfrm>
          <a:prstGeom prst="rect">
            <a:avLst/>
          </a:prstGeom>
          <a:noFill/>
          <a:ln>
            <a:noFill/>
          </a:ln>
        </p:spPr>
        <p:txBody>
          <a:bodyPr spcFirstLastPara="1" wrap="square" lIns="91425" tIns="45700" rIns="91425" bIns="45700" anchor="t" anchorCtr="0">
            <a:noAutofit/>
          </a:bodyPr>
          <a:lstStyle/>
          <a:p>
            <a:pPr marL="0" lvl="0" indent="0" algn="just">
              <a:lnSpc>
                <a:spcPct val="107000"/>
              </a:lnSpc>
              <a:spcBef>
                <a:spcPts val="0"/>
              </a:spcBef>
              <a:buSzPts val="1920"/>
              <a:buNone/>
            </a:pPr>
            <a:r>
              <a:rPr lang="en-MY" sz="2400" dirty="0">
                <a:latin typeface="Arial"/>
                <a:ea typeface="Arial"/>
                <a:cs typeface="Arial"/>
                <a:sym typeface="Arial"/>
              </a:rPr>
              <a:t>Assessment of forms of professionally applied topical fluoride in preventing ECC among children under six years of age</a:t>
            </a:r>
            <a:r>
              <a:rPr lang="en-MY" sz="2000" dirty="0">
                <a:latin typeface="Arial"/>
                <a:ea typeface="Arial"/>
                <a:cs typeface="Arial"/>
                <a:sym typeface="Arial"/>
              </a:rPr>
              <a:t>:</a:t>
            </a:r>
            <a:r>
              <a:rPr lang="en-MY" sz="2000" baseline="30000" dirty="0">
                <a:latin typeface="Arial"/>
                <a:ea typeface="Arial"/>
                <a:cs typeface="Arial"/>
                <a:sym typeface="Arial"/>
              </a:rPr>
              <a:t>(</a:t>
            </a:r>
            <a:r>
              <a:rPr lang="en-MY" sz="2000" baseline="30000" dirty="0">
                <a:solidFill>
                  <a:srgbClr val="FF0000"/>
                </a:solidFill>
                <a:latin typeface="Arial"/>
                <a:ea typeface="Arial"/>
                <a:cs typeface="Arial"/>
                <a:sym typeface="Arial"/>
              </a:rPr>
              <a:t>Manchanda et al., 2022) level I</a:t>
            </a:r>
            <a:endParaRPr sz="2000" dirty="0">
              <a:solidFill>
                <a:srgbClr val="FF0000"/>
              </a:solidFill>
              <a:latin typeface="Calibri"/>
              <a:ea typeface="Calibri"/>
              <a:cs typeface="Calibri"/>
              <a:sym typeface="Calibri"/>
            </a:endParaRPr>
          </a:p>
          <a:p>
            <a:pPr marL="342900" lvl="0" indent="-342900" algn="just" rtl="0">
              <a:lnSpc>
                <a:spcPct val="107000"/>
              </a:lnSpc>
              <a:spcBef>
                <a:spcPts val="1800"/>
              </a:spcBef>
              <a:spcAft>
                <a:spcPts val="0"/>
              </a:spcAft>
              <a:buSzPts val="1920"/>
              <a:buFont typeface="Arial"/>
              <a:buChar char="●"/>
            </a:pPr>
            <a:r>
              <a:rPr lang="en-MY" sz="2400" dirty="0">
                <a:latin typeface="Arial"/>
                <a:ea typeface="Arial"/>
                <a:cs typeface="Arial"/>
                <a:sym typeface="Arial"/>
              </a:rPr>
              <a:t> Direct comparisons:</a:t>
            </a:r>
            <a:endParaRPr dirty="0"/>
          </a:p>
          <a:p>
            <a:pPr lvl="1" indent="-457200" algn="just">
              <a:lnSpc>
                <a:spcPct val="107000"/>
              </a:lnSpc>
              <a:spcBef>
                <a:spcPts val="1800"/>
              </a:spcBef>
              <a:buClr>
                <a:srgbClr val="C42F1A"/>
              </a:buClr>
              <a:buSzPts val="1600"/>
              <a:buFont typeface="Trebuchet MS"/>
              <a:buAutoNum type="arabicPeriod"/>
            </a:pPr>
            <a:r>
              <a:rPr lang="en-MY" sz="2000" dirty="0">
                <a:solidFill>
                  <a:schemeClr val="accent5"/>
                </a:solidFill>
                <a:latin typeface="Arial"/>
                <a:ea typeface="Arial"/>
                <a:cs typeface="Arial"/>
                <a:sym typeface="Arial"/>
              </a:rPr>
              <a:t>5% Sodium Fluoride (</a:t>
            </a:r>
            <a:r>
              <a:rPr lang="en-MY" sz="2000" dirty="0" err="1">
                <a:solidFill>
                  <a:schemeClr val="accent5"/>
                </a:solidFill>
                <a:latin typeface="Arial"/>
                <a:ea typeface="Arial"/>
                <a:cs typeface="Arial"/>
                <a:sym typeface="Arial"/>
              </a:rPr>
              <a:t>NaF</a:t>
            </a:r>
            <a:r>
              <a:rPr lang="en-MY" sz="2000" dirty="0">
                <a:solidFill>
                  <a:schemeClr val="accent5"/>
                </a:solidFill>
                <a:latin typeface="Arial"/>
                <a:ea typeface="Arial"/>
                <a:cs typeface="Arial"/>
                <a:sym typeface="Arial"/>
              </a:rPr>
              <a:t>) varnish </a:t>
            </a:r>
            <a:r>
              <a:rPr lang="en-MY" sz="2000" dirty="0">
                <a:solidFill>
                  <a:schemeClr val="tx1"/>
                </a:solidFill>
                <a:latin typeface="Arial"/>
                <a:ea typeface="Arial"/>
                <a:cs typeface="Arial"/>
                <a:sym typeface="Arial"/>
              </a:rPr>
              <a:t>applied 6 monthly  showed significant prevention (mean=-1.25, 95% CI -2.70 to -0.41) as compared to </a:t>
            </a:r>
            <a:r>
              <a:rPr lang="en-MY" sz="2000" dirty="0">
                <a:solidFill>
                  <a:srgbClr val="C00000"/>
                </a:solidFill>
                <a:latin typeface="Arial"/>
                <a:ea typeface="Arial"/>
                <a:cs typeface="Arial"/>
                <a:sym typeface="Arial"/>
              </a:rPr>
              <a:t>placebo</a:t>
            </a:r>
          </a:p>
          <a:p>
            <a:pPr lvl="1" indent="-457200" algn="just">
              <a:lnSpc>
                <a:spcPct val="107000"/>
              </a:lnSpc>
              <a:spcBef>
                <a:spcPts val="1800"/>
              </a:spcBef>
              <a:buClr>
                <a:srgbClr val="C42F1A"/>
              </a:buClr>
              <a:buSzPts val="1600"/>
              <a:buFont typeface="Trebuchet MS"/>
              <a:buAutoNum type="arabicPeriod"/>
            </a:pPr>
            <a:r>
              <a:rPr lang="en-MY" sz="2000" dirty="0">
                <a:solidFill>
                  <a:srgbClr val="C42F1A"/>
                </a:solidFill>
                <a:latin typeface="Arial"/>
                <a:ea typeface="Arial"/>
                <a:cs typeface="Arial"/>
                <a:sym typeface="Arial"/>
              </a:rPr>
              <a:t>0.9% DFS applied 3 monthly </a:t>
            </a:r>
            <a:r>
              <a:rPr lang="en-MY" sz="2000" dirty="0">
                <a:solidFill>
                  <a:schemeClr val="tx1"/>
                </a:solidFill>
                <a:latin typeface="Arial"/>
                <a:ea typeface="Arial"/>
                <a:cs typeface="Arial"/>
                <a:sym typeface="Arial"/>
              </a:rPr>
              <a:t>showed significant prevention (mean=-5.00, 95% CI -9.43 to -0.58) as compared </a:t>
            </a:r>
            <a:r>
              <a:rPr lang="en-MY" sz="2000" dirty="0">
                <a:solidFill>
                  <a:srgbClr val="C42F1A"/>
                </a:solidFill>
                <a:latin typeface="Arial"/>
                <a:ea typeface="Arial"/>
                <a:cs typeface="Arial"/>
                <a:sym typeface="Arial"/>
              </a:rPr>
              <a:t>0.9% DFS applied 6 monthly </a:t>
            </a:r>
            <a:endParaRPr sz="2000" dirty="0">
              <a:solidFill>
                <a:srgbClr val="C42F1A"/>
              </a:solidFill>
              <a:latin typeface="Calibri"/>
              <a:ea typeface="Calibri"/>
              <a:cs typeface="Calibri"/>
              <a:sym typeface="Calibri"/>
            </a:endParaRPr>
          </a:p>
          <a:p>
            <a:pPr lvl="1" indent="-457200" algn="just">
              <a:lnSpc>
                <a:spcPct val="107000"/>
              </a:lnSpc>
              <a:spcBef>
                <a:spcPts val="1800"/>
              </a:spcBef>
              <a:buClr>
                <a:schemeClr val="accent5"/>
              </a:buClr>
              <a:buSzPts val="1600"/>
              <a:buFont typeface="Trebuchet MS"/>
              <a:buAutoNum type="arabicPeriod"/>
            </a:pPr>
            <a:r>
              <a:rPr lang="en-MY" sz="2000" dirty="0">
                <a:solidFill>
                  <a:srgbClr val="C42F1A"/>
                </a:solidFill>
                <a:latin typeface="Arial"/>
                <a:ea typeface="Arial"/>
                <a:cs typeface="Arial"/>
                <a:sym typeface="Arial"/>
              </a:rPr>
              <a:t>0.9% DFS applied 3 monthly </a:t>
            </a:r>
            <a:r>
              <a:rPr lang="en-MY" sz="2000" dirty="0">
                <a:solidFill>
                  <a:schemeClr val="tx1"/>
                </a:solidFill>
                <a:latin typeface="Arial"/>
                <a:ea typeface="Arial"/>
                <a:cs typeface="Arial"/>
                <a:sym typeface="Arial"/>
              </a:rPr>
              <a:t>showed significant prevention (mean=3.54, 95% CI 0.01 to 7.08) as compared </a:t>
            </a:r>
            <a:r>
              <a:rPr lang="en-MY" sz="2000" dirty="0">
                <a:solidFill>
                  <a:schemeClr val="accent5"/>
                </a:solidFill>
                <a:latin typeface="Arial"/>
                <a:ea typeface="Arial"/>
                <a:cs typeface="Arial"/>
                <a:sym typeface="Arial"/>
              </a:rPr>
              <a:t>5% </a:t>
            </a:r>
            <a:r>
              <a:rPr lang="en-MY" sz="2000" dirty="0" err="1">
                <a:solidFill>
                  <a:schemeClr val="accent5"/>
                </a:solidFill>
                <a:latin typeface="Arial"/>
                <a:ea typeface="Arial"/>
                <a:cs typeface="Arial"/>
                <a:sym typeface="Arial"/>
              </a:rPr>
              <a:t>NaF</a:t>
            </a:r>
            <a:r>
              <a:rPr lang="en-MY" sz="2000" dirty="0">
                <a:solidFill>
                  <a:schemeClr val="accent5"/>
                </a:solidFill>
                <a:latin typeface="Arial"/>
                <a:ea typeface="Arial"/>
                <a:cs typeface="Arial"/>
                <a:sym typeface="Arial"/>
              </a:rPr>
              <a:t> 6 monthly</a:t>
            </a:r>
            <a:endParaRPr sz="2000" dirty="0">
              <a:latin typeface="Calibri"/>
              <a:ea typeface="Calibri"/>
              <a:cs typeface="Calibri"/>
              <a:sym typeface="Calibri"/>
            </a:endParaRPr>
          </a:p>
          <a:p>
            <a:pPr marL="342900" lvl="0" indent="-241300" algn="l" rtl="0">
              <a:spcBef>
                <a:spcPts val="1800"/>
              </a:spcBef>
              <a:spcAft>
                <a:spcPts val="0"/>
              </a:spcAft>
              <a:buSzPts val="1600"/>
              <a:buNone/>
            </a:pPr>
            <a:endParaRPr sz="2000" dirty="0"/>
          </a:p>
        </p:txBody>
      </p:sp>
      <p:sp>
        <p:nvSpPr>
          <p:cNvPr id="187" name="Google Shape;187;p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MY"/>
              <a:t>5</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6">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4">
          <a:extLst>
            <a:ext uri="{FF2B5EF4-FFF2-40B4-BE49-F238E27FC236}">
              <a16:creationId xmlns:a16="http://schemas.microsoft.com/office/drawing/2014/main" id="{7F1CB34C-6AE4-7F70-0A10-51077A1F4C84}"/>
            </a:ext>
          </a:extLst>
        </p:cNvPr>
        <p:cNvGrpSpPr/>
        <p:nvPr/>
      </p:nvGrpSpPr>
      <p:grpSpPr>
        <a:xfrm>
          <a:off x="0" y="0"/>
          <a:ext cx="0" cy="0"/>
          <a:chOff x="0" y="0"/>
          <a:chExt cx="0" cy="0"/>
        </a:xfrm>
      </p:grpSpPr>
      <p:sp>
        <p:nvSpPr>
          <p:cNvPr id="185" name="Google Shape;185;p4">
            <a:extLst>
              <a:ext uri="{FF2B5EF4-FFF2-40B4-BE49-F238E27FC236}">
                <a16:creationId xmlns:a16="http://schemas.microsoft.com/office/drawing/2014/main" id="{875EF293-A102-4524-DE07-3DD53B940A0E}"/>
              </a:ext>
            </a:extLst>
          </p:cNvPr>
          <p:cNvSpPr txBox="1">
            <a:spLocks noGrp="1"/>
          </p:cNvSpPr>
          <p:nvPr>
            <p:ph type="title"/>
          </p:nvPr>
        </p:nvSpPr>
        <p:spPr>
          <a:xfrm>
            <a:off x="1847528" y="141168"/>
            <a:ext cx="8363272" cy="839559"/>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0070C0"/>
              </a:buClr>
              <a:buSzPts val="3600"/>
              <a:buFont typeface="Stardos Stencil"/>
              <a:buNone/>
            </a:pPr>
            <a:r>
              <a:rPr lang="en-MY">
                <a:solidFill>
                  <a:srgbClr val="0070C0"/>
                </a:solidFill>
                <a:latin typeface="Stardos Stencil"/>
                <a:ea typeface="Stardos Stencil"/>
                <a:cs typeface="Stardos Stencil"/>
                <a:sym typeface="Stardos Stencil"/>
              </a:rPr>
              <a:t>TOPICAL FLUORIDE</a:t>
            </a:r>
            <a:endParaRPr/>
          </a:p>
        </p:txBody>
      </p:sp>
      <p:sp>
        <p:nvSpPr>
          <p:cNvPr id="186" name="Google Shape;186;p4">
            <a:extLst>
              <a:ext uri="{FF2B5EF4-FFF2-40B4-BE49-F238E27FC236}">
                <a16:creationId xmlns:a16="http://schemas.microsoft.com/office/drawing/2014/main" id="{62CC8E65-7E7C-A634-FFA8-DA6ABF08C7F3}"/>
              </a:ext>
            </a:extLst>
          </p:cNvPr>
          <p:cNvSpPr txBox="1">
            <a:spLocks noGrp="1"/>
          </p:cNvSpPr>
          <p:nvPr>
            <p:ph type="body" idx="1"/>
          </p:nvPr>
        </p:nvSpPr>
        <p:spPr>
          <a:xfrm>
            <a:off x="1008150" y="980725"/>
            <a:ext cx="9173700" cy="5575500"/>
          </a:xfrm>
          <a:prstGeom prst="rect">
            <a:avLst/>
          </a:prstGeom>
          <a:noFill/>
          <a:ln>
            <a:noFill/>
          </a:ln>
        </p:spPr>
        <p:txBody>
          <a:bodyPr spcFirstLastPara="1" wrap="square" lIns="91425" tIns="45700" rIns="91425" bIns="45700" anchor="t" anchorCtr="0">
            <a:noAutofit/>
          </a:bodyPr>
          <a:lstStyle/>
          <a:p>
            <a:pPr marL="0" lvl="0" indent="0" algn="just" rtl="0">
              <a:lnSpc>
                <a:spcPct val="107000"/>
              </a:lnSpc>
              <a:spcBef>
                <a:spcPts val="0"/>
              </a:spcBef>
              <a:spcAft>
                <a:spcPts val="0"/>
              </a:spcAft>
              <a:buSzPts val="1920"/>
              <a:buNone/>
            </a:pPr>
            <a:r>
              <a:rPr lang="en-MY" sz="2400" dirty="0">
                <a:latin typeface="Arial"/>
                <a:ea typeface="Arial"/>
                <a:cs typeface="Arial"/>
                <a:sym typeface="Arial"/>
              </a:rPr>
              <a:t>Assessment of different forms of professionally applied topical fluoride in preventing ECC among children under six years of age</a:t>
            </a:r>
            <a:r>
              <a:rPr lang="en-MY" sz="2000" dirty="0">
                <a:latin typeface="Arial"/>
                <a:ea typeface="Arial"/>
                <a:cs typeface="Arial"/>
                <a:sym typeface="Arial"/>
              </a:rPr>
              <a:t>:</a:t>
            </a:r>
            <a:r>
              <a:rPr lang="en-MY" sz="2000" baseline="30000" dirty="0">
                <a:latin typeface="Arial"/>
                <a:ea typeface="Arial"/>
                <a:cs typeface="Arial"/>
                <a:sym typeface="Arial"/>
              </a:rPr>
              <a:t>(</a:t>
            </a:r>
            <a:r>
              <a:rPr lang="en-MY" sz="2000" baseline="30000" dirty="0">
                <a:solidFill>
                  <a:srgbClr val="FF0000"/>
                </a:solidFill>
                <a:latin typeface="Arial"/>
                <a:ea typeface="Arial"/>
                <a:cs typeface="Arial"/>
                <a:sym typeface="Arial"/>
              </a:rPr>
              <a:t>Manchanda et al., 2022) level I</a:t>
            </a:r>
            <a:endParaRPr sz="2000" dirty="0">
              <a:solidFill>
                <a:srgbClr val="FF0000"/>
              </a:solidFill>
              <a:latin typeface="Calibri"/>
              <a:ea typeface="Calibri"/>
              <a:cs typeface="Calibri"/>
              <a:sym typeface="Calibri"/>
            </a:endParaRPr>
          </a:p>
          <a:p>
            <a:pPr marL="342900" lvl="0" indent="-342900" algn="just" rtl="0">
              <a:lnSpc>
                <a:spcPct val="107000"/>
              </a:lnSpc>
              <a:spcBef>
                <a:spcPts val="1800"/>
              </a:spcBef>
              <a:spcAft>
                <a:spcPts val="0"/>
              </a:spcAft>
              <a:buSzPts val="1920"/>
              <a:buFont typeface="Arial"/>
              <a:buChar char="●"/>
            </a:pPr>
            <a:r>
              <a:rPr lang="en-MY" sz="2400" dirty="0">
                <a:latin typeface="Arial"/>
                <a:ea typeface="Arial"/>
                <a:cs typeface="Arial"/>
                <a:sym typeface="Arial"/>
              </a:rPr>
              <a:t> with indirect comparisons network meta-analysis and surface under cumulative ranking (SUCRA) in descending order:</a:t>
            </a:r>
            <a:endParaRPr dirty="0"/>
          </a:p>
          <a:p>
            <a:pPr marL="914400" lvl="1" indent="-457200" algn="just" rtl="0">
              <a:lnSpc>
                <a:spcPct val="107000"/>
              </a:lnSpc>
              <a:spcBef>
                <a:spcPts val="1800"/>
              </a:spcBef>
              <a:spcAft>
                <a:spcPts val="0"/>
              </a:spcAft>
              <a:buClr>
                <a:srgbClr val="C42F1A"/>
              </a:buClr>
              <a:buSzPts val="1600"/>
              <a:buFont typeface="Trebuchet MS"/>
              <a:buAutoNum type="arabicPeriod"/>
            </a:pPr>
            <a:r>
              <a:rPr lang="en-MY" sz="2000" dirty="0">
                <a:solidFill>
                  <a:srgbClr val="C42F1A"/>
                </a:solidFill>
                <a:latin typeface="Arial"/>
                <a:ea typeface="Arial"/>
                <a:cs typeface="Arial"/>
                <a:sym typeface="Arial"/>
              </a:rPr>
              <a:t>0.9% DFS 3 monthly </a:t>
            </a:r>
            <a:endParaRPr sz="2000" dirty="0">
              <a:solidFill>
                <a:srgbClr val="C42F1A"/>
              </a:solidFill>
              <a:latin typeface="Calibri"/>
              <a:ea typeface="Calibri"/>
              <a:cs typeface="Calibri"/>
              <a:sym typeface="Calibri"/>
            </a:endParaRPr>
          </a:p>
          <a:p>
            <a:pPr marL="914400" lvl="1" indent="-457200" algn="just" rtl="0">
              <a:lnSpc>
                <a:spcPct val="107000"/>
              </a:lnSpc>
              <a:spcBef>
                <a:spcPts val="1800"/>
              </a:spcBef>
              <a:spcAft>
                <a:spcPts val="0"/>
              </a:spcAft>
              <a:buSzPts val="1600"/>
              <a:buFont typeface="Trebuchet MS"/>
              <a:buAutoNum type="arabicPeriod"/>
            </a:pPr>
            <a:r>
              <a:rPr lang="en-MY" sz="2000" dirty="0">
                <a:latin typeface="Arial"/>
                <a:ea typeface="Arial"/>
                <a:cs typeface="Arial"/>
                <a:sym typeface="Arial"/>
              </a:rPr>
              <a:t>0.5% amine fluoride 1 monthly</a:t>
            </a:r>
            <a:endParaRPr sz="2000" dirty="0">
              <a:latin typeface="Calibri"/>
              <a:ea typeface="Calibri"/>
              <a:cs typeface="Calibri"/>
              <a:sym typeface="Calibri"/>
            </a:endParaRPr>
          </a:p>
          <a:p>
            <a:pPr marL="914400" lvl="1" indent="-457200" algn="just" rtl="0">
              <a:lnSpc>
                <a:spcPct val="107000"/>
              </a:lnSpc>
              <a:spcBef>
                <a:spcPts val="1800"/>
              </a:spcBef>
              <a:spcAft>
                <a:spcPts val="0"/>
              </a:spcAft>
              <a:buSzPts val="1600"/>
              <a:buFont typeface="Trebuchet MS"/>
              <a:buAutoNum type="arabicPeriod"/>
            </a:pPr>
            <a:r>
              <a:rPr lang="en-MY" sz="2000" dirty="0">
                <a:latin typeface="Arial"/>
                <a:ea typeface="Arial"/>
                <a:cs typeface="Arial"/>
                <a:sym typeface="Arial"/>
              </a:rPr>
              <a:t>1% amine fluoride 2 monthly</a:t>
            </a:r>
            <a:endParaRPr sz="2000" dirty="0">
              <a:latin typeface="Calibri"/>
              <a:ea typeface="Calibri"/>
              <a:cs typeface="Calibri"/>
              <a:sym typeface="Calibri"/>
            </a:endParaRPr>
          </a:p>
          <a:p>
            <a:pPr marL="914400" lvl="1" indent="-457200" algn="just" rtl="0">
              <a:lnSpc>
                <a:spcPct val="107000"/>
              </a:lnSpc>
              <a:spcBef>
                <a:spcPts val="1800"/>
              </a:spcBef>
              <a:spcAft>
                <a:spcPts val="0"/>
              </a:spcAft>
              <a:buSzPts val="1600"/>
              <a:buFont typeface="Trebuchet MS"/>
              <a:buAutoNum type="arabicPeriod"/>
            </a:pPr>
            <a:r>
              <a:rPr lang="en-MY" sz="2000" dirty="0">
                <a:latin typeface="Arial"/>
                <a:ea typeface="Arial"/>
                <a:cs typeface="Arial"/>
                <a:sym typeface="Arial"/>
              </a:rPr>
              <a:t>0.5% amine fluoride 2 monthly</a:t>
            </a:r>
            <a:endParaRPr sz="2000" dirty="0">
              <a:latin typeface="Calibri"/>
              <a:ea typeface="Calibri"/>
              <a:cs typeface="Calibri"/>
              <a:sym typeface="Calibri"/>
            </a:endParaRPr>
          </a:p>
          <a:p>
            <a:pPr marL="914400" lvl="1" indent="-457200" algn="just" rtl="0">
              <a:lnSpc>
                <a:spcPct val="107000"/>
              </a:lnSpc>
              <a:spcBef>
                <a:spcPts val="1800"/>
              </a:spcBef>
              <a:spcAft>
                <a:spcPts val="0"/>
              </a:spcAft>
              <a:buClr>
                <a:schemeClr val="accent5"/>
              </a:buClr>
              <a:buSzPts val="1600"/>
              <a:buFont typeface="Trebuchet MS"/>
              <a:buAutoNum type="arabicPeriod"/>
            </a:pPr>
            <a:r>
              <a:rPr lang="en-MY" sz="2000" dirty="0">
                <a:solidFill>
                  <a:schemeClr val="accent5"/>
                </a:solidFill>
                <a:latin typeface="Arial"/>
                <a:ea typeface="Arial"/>
                <a:cs typeface="Arial"/>
                <a:sym typeface="Arial"/>
              </a:rPr>
              <a:t>5% </a:t>
            </a:r>
            <a:r>
              <a:rPr lang="en-MY" sz="2000" dirty="0" err="1">
                <a:solidFill>
                  <a:schemeClr val="accent5"/>
                </a:solidFill>
                <a:latin typeface="Arial"/>
                <a:ea typeface="Arial"/>
                <a:cs typeface="Arial"/>
                <a:sym typeface="Arial"/>
              </a:rPr>
              <a:t>NaF</a:t>
            </a:r>
            <a:r>
              <a:rPr lang="en-MY" sz="2000" dirty="0">
                <a:solidFill>
                  <a:schemeClr val="accent5"/>
                </a:solidFill>
                <a:latin typeface="Arial"/>
                <a:ea typeface="Arial"/>
                <a:cs typeface="Arial"/>
                <a:sym typeface="Arial"/>
              </a:rPr>
              <a:t> 6 monthly and yearly as well as 1.23% APF 6 monthly</a:t>
            </a:r>
            <a:endParaRPr sz="2000" dirty="0">
              <a:solidFill>
                <a:schemeClr val="accent5"/>
              </a:solidFill>
              <a:latin typeface="Calibri"/>
              <a:ea typeface="Calibri"/>
              <a:cs typeface="Calibri"/>
              <a:sym typeface="Calibri"/>
            </a:endParaRPr>
          </a:p>
          <a:p>
            <a:pPr marL="914400" lvl="1" indent="-457200" algn="just" rtl="0">
              <a:lnSpc>
                <a:spcPct val="107000"/>
              </a:lnSpc>
              <a:spcBef>
                <a:spcPts val="1800"/>
              </a:spcBef>
              <a:spcAft>
                <a:spcPts val="0"/>
              </a:spcAft>
              <a:buSzPts val="1600"/>
              <a:buFont typeface="Trebuchet MS"/>
              <a:buAutoNum type="arabicPeriod"/>
            </a:pPr>
            <a:r>
              <a:rPr lang="en-MY" sz="2000" dirty="0">
                <a:latin typeface="Arial"/>
                <a:ea typeface="Arial"/>
                <a:cs typeface="Arial"/>
                <a:sym typeface="Arial"/>
              </a:rPr>
              <a:t>0.9% DFS 6 monthly </a:t>
            </a:r>
            <a:endParaRPr sz="2000" dirty="0">
              <a:latin typeface="Calibri"/>
              <a:ea typeface="Calibri"/>
              <a:cs typeface="Calibri"/>
              <a:sym typeface="Calibri"/>
            </a:endParaRPr>
          </a:p>
          <a:p>
            <a:pPr marL="342900" lvl="0" indent="-241300" algn="just" rtl="0">
              <a:lnSpc>
                <a:spcPct val="107000"/>
              </a:lnSpc>
              <a:spcBef>
                <a:spcPts val="1800"/>
              </a:spcBef>
              <a:spcAft>
                <a:spcPts val="0"/>
              </a:spcAft>
              <a:buSzPts val="1600"/>
              <a:buFont typeface="Arial"/>
              <a:buNone/>
            </a:pPr>
            <a:endParaRPr sz="2000" dirty="0">
              <a:latin typeface="Calibri"/>
              <a:ea typeface="Calibri"/>
              <a:cs typeface="Calibri"/>
              <a:sym typeface="Calibri"/>
            </a:endParaRPr>
          </a:p>
          <a:p>
            <a:pPr marL="342900" lvl="0" indent="-241300" algn="just" rtl="0">
              <a:lnSpc>
                <a:spcPct val="107000"/>
              </a:lnSpc>
              <a:spcBef>
                <a:spcPts val="1800"/>
              </a:spcBef>
              <a:spcAft>
                <a:spcPts val="0"/>
              </a:spcAft>
              <a:buSzPts val="1600"/>
              <a:buFont typeface="Arial"/>
              <a:buNone/>
            </a:pPr>
            <a:endParaRPr sz="2000" dirty="0">
              <a:latin typeface="Calibri"/>
              <a:ea typeface="Calibri"/>
              <a:cs typeface="Calibri"/>
              <a:sym typeface="Calibri"/>
            </a:endParaRPr>
          </a:p>
          <a:p>
            <a:pPr marL="342900" lvl="0" indent="-241300" algn="l" rtl="0">
              <a:spcBef>
                <a:spcPts val="1800"/>
              </a:spcBef>
              <a:spcAft>
                <a:spcPts val="0"/>
              </a:spcAft>
              <a:buSzPts val="1600"/>
              <a:buNone/>
            </a:pPr>
            <a:endParaRPr sz="2000" dirty="0"/>
          </a:p>
        </p:txBody>
      </p:sp>
      <p:sp>
        <p:nvSpPr>
          <p:cNvPr id="187" name="Google Shape;187;p4">
            <a:extLst>
              <a:ext uri="{FF2B5EF4-FFF2-40B4-BE49-F238E27FC236}">
                <a16:creationId xmlns:a16="http://schemas.microsoft.com/office/drawing/2014/main" id="{63792C63-4A2F-90C3-4618-0AAE8F0AA277}"/>
              </a:ext>
            </a:extLst>
          </p:cNvPr>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MY"/>
              <a:t>6</a:t>
            </a:fld>
            <a:endParaRPr/>
          </a:p>
        </p:txBody>
      </p:sp>
    </p:spTree>
    <p:extLst>
      <p:ext uri="{BB962C8B-B14F-4D97-AF65-F5344CB8AC3E}">
        <p14:creationId xmlns:p14="http://schemas.microsoft.com/office/powerpoint/2010/main" val="1436725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6">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86">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86">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6">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6">
                                            <p:txEl>
                                              <p:pRg st="6" end="6"/>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8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5"/>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4320"/>
              <a:buNone/>
            </a:pPr>
            <a:endParaRPr sz="5400"/>
          </a:p>
          <a:p>
            <a:pPr marL="0" lvl="0" indent="0" algn="l" rtl="0">
              <a:spcBef>
                <a:spcPts val="1000"/>
              </a:spcBef>
              <a:spcAft>
                <a:spcPts val="0"/>
              </a:spcAft>
              <a:buSzPts val="4320"/>
              <a:buNone/>
            </a:pPr>
            <a:endParaRPr sz="5400"/>
          </a:p>
          <a:p>
            <a:pPr marL="0" lvl="0" indent="0" algn="l" rtl="0">
              <a:spcBef>
                <a:spcPts val="1000"/>
              </a:spcBef>
              <a:spcAft>
                <a:spcPts val="0"/>
              </a:spcAft>
              <a:buSzPts val="4320"/>
              <a:buNone/>
            </a:pPr>
            <a:r>
              <a:rPr lang="en-MY" sz="5400">
                <a:latin typeface="Times New Roman"/>
                <a:ea typeface="Times New Roman"/>
                <a:cs typeface="Times New Roman"/>
                <a:sym typeface="Times New Roman"/>
              </a:rPr>
              <a:t>           </a:t>
            </a:r>
            <a:endParaRPr/>
          </a:p>
        </p:txBody>
      </p:sp>
      <p:sp>
        <p:nvSpPr>
          <p:cNvPr id="193" name="Google Shape;193;p5"/>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MY"/>
              <a:t>7</a:t>
            </a:fld>
            <a:endParaRPr/>
          </a:p>
        </p:txBody>
      </p:sp>
      <p:graphicFrame>
        <p:nvGraphicFramePr>
          <p:cNvPr id="194" name="Google Shape;194;p5"/>
          <p:cNvGraphicFramePr/>
          <p:nvPr>
            <p:extLst>
              <p:ext uri="{D42A27DB-BD31-4B8C-83A1-F6EECF244321}">
                <p14:modId xmlns:p14="http://schemas.microsoft.com/office/powerpoint/2010/main" val="1830731719"/>
              </p:ext>
            </p:extLst>
          </p:nvPr>
        </p:nvGraphicFramePr>
        <p:xfrm>
          <a:off x="5015880" y="136526"/>
          <a:ext cx="6328350" cy="6675750"/>
        </p:xfrm>
        <a:graphic>
          <a:graphicData uri="http://schemas.openxmlformats.org/drawingml/2006/table">
            <a:tbl>
              <a:tblPr firstRow="1" firstCol="1" bandRow="1">
                <a:noFill/>
                <a:tableStyleId>{9FD9C178-4665-459F-BBEA-760F071B5E59}</a:tableStyleId>
              </a:tblPr>
              <a:tblGrid>
                <a:gridCol w="6328350">
                  <a:extLst>
                    <a:ext uri="{9D8B030D-6E8A-4147-A177-3AD203B41FA5}">
                      <a16:colId xmlns:a16="http://schemas.microsoft.com/office/drawing/2014/main" val="20000"/>
                    </a:ext>
                  </a:extLst>
                </a:gridCol>
              </a:tblGrid>
              <a:tr h="6675750">
                <a:tc>
                  <a:txBody>
                    <a:bodyPr/>
                    <a:lstStyle/>
                    <a:p>
                      <a:pPr marL="0" marR="0" lvl="0" indent="0" algn="just" rtl="0">
                        <a:lnSpc>
                          <a:spcPct val="107000"/>
                        </a:lnSpc>
                        <a:spcBef>
                          <a:spcPts val="0"/>
                        </a:spcBef>
                        <a:spcAft>
                          <a:spcPts val="0"/>
                        </a:spcAft>
                        <a:buClr>
                          <a:schemeClr val="dk1"/>
                        </a:buClr>
                        <a:buSzPts val="2400"/>
                        <a:buFont typeface="Noto Sans Symbols"/>
                        <a:buNone/>
                      </a:pPr>
                      <a:r>
                        <a:rPr lang="en-MY" sz="2400" u="none" strike="noStrike" cap="none" dirty="0">
                          <a:latin typeface="Arial"/>
                          <a:ea typeface="Arial"/>
                          <a:cs typeface="Arial"/>
                          <a:sym typeface="Arial"/>
                        </a:rPr>
                        <a:t>     </a:t>
                      </a:r>
                      <a:endParaRPr dirty="0"/>
                    </a:p>
                    <a:p>
                      <a:pPr marL="0" marR="0" lvl="0" indent="0" algn="just" rtl="0">
                        <a:lnSpc>
                          <a:spcPct val="107000"/>
                        </a:lnSpc>
                        <a:spcBef>
                          <a:spcPts val="1400"/>
                        </a:spcBef>
                        <a:spcAft>
                          <a:spcPts val="0"/>
                        </a:spcAft>
                        <a:buClr>
                          <a:schemeClr val="dk1"/>
                        </a:buClr>
                        <a:buSzPts val="2400"/>
                        <a:buFont typeface="Noto Sans Symbols"/>
                        <a:buNone/>
                      </a:pPr>
                      <a:endParaRPr sz="2400" u="none" strike="noStrike" cap="none" dirty="0">
                        <a:latin typeface="Arial"/>
                        <a:ea typeface="Arial"/>
                        <a:cs typeface="Arial"/>
                        <a:sym typeface="Arial"/>
                      </a:endParaRPr>
                    </a:p>
                    <a:p>
                      <a:pPr marL="0" marR="0" lvl="0" indent="0" algn="just" rtl="0">
                        <a:lnSpc>
                          <a:spcPct val="107000"/>
                        </a:lnSpc>
                        <a:spcBef>
                          <a:spcPts val="1400"/>
                        </a:spcBef>
                        <a:spcAft>
                          <a:spcPts val="0"/>
                        </a:spcAft>
                        <a:buClr>
                          <a:schemeClr val="dk1"/>
                        </a:buClr>
                        <a:buSzPts val="2400"/>
                        <a:buFont typeface="Noto Sans Symbols"/>
                        <a:buNone/>
                      </a:pPr>
                      <a:endParaRPr sz="2400" u="none" strike="noStrike" cap="none" dirty="0">
                        <a:latin typeface="Arial"/>
                        <a:ea typeface="Arial"/>
                        <a:cs typeface="Arial"/>
                        <a:sym typeface="Arial"/>
                      </a:endParaRPr>
                    </a:p>
                    <a:p>
                      <a:pPr marL="0" marR="0" lvl="0" indent="0" algn="ctr" rtl="0">
                        <a:lnSpc>
                          <a:spcPct val="107000"/>
                        </a:lnSpc>
                        <a:spcBef>
                          <a:spcPts val="1400"/>
                        </a:spcBef>
                        <a:spcAft>
                          <a:spcPts val="0"/>
                        </a:spcAft>
                        <a:buClr>
                          <a:schemeClr val="dk1"/>
                        </a:buClr>
                        <a:buSzPts val="2400"/>
                        <a:buFont typeface="Noto Sans Symbols"/>
                        <a:buNone/>
                      </a:pPr>
                      <a:r>
                        <a:rPr lang="en-MY" sz="2400" u="none" strike="noStrike" cap="none" dirty="0">
                          <a:latin typeface="Arial"/>
                          <a:ea typeface="Arial"/>
                          <a:cs typeface="Arial"/>
                          <a:sym typeface="Arial"/>
                        </a:rPr>
                        <a:t> </a:t>
                      </a:r>
                      <a:r>
                        <a:rPr lang="en-MY" sz="2800" u="none" strike="noStrike" cap="none" dirty="0">
                          <a:solidFill>
                            <a:schemeClr val="dk1"/>
                          </a:solidFill>
                          <a:latin typeface="Arial"/>
                          <a:ea typeface="Arial"/>
                          <a:cs typeface="Arial"/>
                          <a:sym typeface="Arial"/>
                        </a:rPr>
                        <a:t>RECOMMENDATION 15</a:t>
                      </a:r>
                      <a:endParaRPr sz="2800" dirty="0"/>
                    </a:p>
                    <a:p>
                      <a:pPr marL="342900" marR="0" lvl="0" indent="-342900" algn="just" rtl="0">
                        <a:lnSpc>
                          <a:spcPct val="107000"/>
                        </a:lnSpc>
                        <a:spcBef>
                          <a:spcPts val="1400"/>
                        </a:spcBef>
                        <a:spcAft>
                          <a:spcPts val="0"/>
                        </a:spcAft>
                        <a:buClr>
                          <a:schemeClr val="dk1"/>
                        </a:buClr>
                        <a:buSzPts val="2400"/>
                        <a:buFont typeface="Noto Sans Symbols"/>
                        <a:buChar char="∙"/>
                      </a:pPr>
                      <a:r>
                        <a:rPr lang="en-MY" sz="2400" u="none" strike="noStrike" cap="none" dirty="0" err="1">
                          <a:solidFill>
                            <a:schemeClr val="dk1"/>
                          </a:solidFill>
                          <a:latin typeface="Arial"/>
                          <a:ea typeface="Arial"/>
                          <a:cs typeface="Arial"/>
                          <a:sym typeface="Arial"/>
                        </a:rPr>
                        <a:t>Diflourosilane</a:t>
                      </a:r>
                      <a:r>
                        <a:rPr lang="en-MY" sz="2400" u="none" strike="noStrike" cap="none" dirty="0">
                          <a:solidFill>
                            <a:schemeClr val="dk1"/>
                          </a:solidFill>
                          <a:latin typeface="Arial"/>
                          <a:ea typeface="Arial"/>
                          <a:cs typeface="Arial"/>
                          <a:sym typeface="Arial"/>
                        </a:rPr>
                        <a:t> (0.9%) three monthly or sodium fluoride varnish (5%) six monthly application should be used in children under the age of six for prevention of ECC.</a:t>
                      </a:r>
                      <a:endParaRPr dirty="0"/>
                    </a:p>
                  </a:txBody>
                  <a:tcPr marL="68575" marR="68575" marT="0" marB="0">
                    <a:solidFill>
                      <a:srgbClr val="CCECFF"/>
                    </a:solidFill>
                  </a:tcPr>
                </a:tc>
                <a:extLst>
                  <a:ext uri="{0D108BD9-81ED-4DB2-BD59-A6C34878D82A}">
                    <a16:rowId xmlns:a16="http://schemas.microsoft.com/office/drawing/2014/main" val="10000"/>
                  </a:ext>
                </a:extLst>
              </a:tr>
            </a:tbl>
          </a:graphicData>
        </a:graphic>
      </p:graphicFrame>
      <p:sp>
        <p:nvSpPr>
          <p:cNvPr id="195" name="Google Shape;195;p5"/>
          <p:cNvSpPr txBox="1"/>
          <p:nvPr/>
        </p:nvSpPr>
        <p:spPr>
          <a:xfrm>
            <a:off x="1571856" y="1738381"/>
            <a:ext cx="3588041" cy="280076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MY" sz="4400" dirty="0">
                <a:solidFill>
                  <a:srgbClr val="0070C0"/>
                </a:solidFill>
                <a:latin typeface="Stardos Stencil"/>
                <a:ea typeface="Stardos Stencil"/>
                <a:cs typeface="Stardos Stencil"/>
                <a:sym typeface="Stardos Stencil"/>
              </a:rPr>
              <a:t>TOPICAL FLUORIDE</a:t>
            </a:r>
            <a:endParaRPr sz="1800" dirty="0">
              <a:solidFill>
                <a:schemeClr val="dk1"/>
              </a:solidFill>
              <a:latin typeface="Calibri"/>
              <a:ea typeface="Calibri"/>
              <a:cs typeface="Calibri"/>
              <a:sym typeface="Calibri"/>
            </a:endParaRPr>
          </a:p>
          <a:p>
            <a:pPr marL="0" marR="0" lvl="0" indent="0" algn="l" rtl="0">
              <a:spcBef>
                <a:spcPts val="0"/>
              </a:spcBef>
              <a:spcAft>
                <a:spcPts val="0"/>
              </a:spcAft>
              <a:buNone/>
            </a:pPr>
            <a:endParaRPr sz="4400" dirty="0">
              <a:solidFill>
                <a:srgbClr val="0070C0"/>
              </a:solidFill>
              <a:latin typeface="Stardos Stencil"/>
              <a:ea typeface="Stardos Stencil"/>
              <a:cs typeface="Stardos Stencil"/>
              <a:sym typeface="Stardos Stencil"/>
            </a:endParaRPr>
          </a:p>
          <a:p>
            <a:pPr marL="0" marR="0" lvl="0" indent="0" algn="l" rtl="0">
              <a:spcBef>
                <a:spcPts val="0"/>
              </a:spcBef>
              <a:spcAft>
                <a:spcPts val="0"/>
              </a:spcAft>
              <a:buNone/>
            </a:pPr>
            <a:endParaRPr sz="4400" dirty="0">
              <a:solidFill>
                <a:srgbClr val="0070C0"/>
              </a:solidFill>
              <a:latin typeface="Stardos Stencil"/>
              <a:ea typeface="Stardos Stencil"/>
              <a:cs typeface="Stardos Stencil"/>
              <a:sym typeface="Stardos Stenci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sp>
        <p:nvSpPr>
          <p:cNvPr id="200" name="Google Shape;200;p6"/>
          <p:cNvSpPr txBox="1">
            <a:spLocks noGrp="1"/>
          </p:cNvSpPr>
          <p:nvPr>
            <p:ph type="title"/>
          </p:nvPr>
        </p:nvSpPr>
        <p:spPr>
          <a:xfrm>
            <a:off x="1981200" y="128589"/>
            <a:ext cx="8229600" cy="645847"/>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0070C0"/>
              </a:buClr>
              <a:buSzPts val="3600"/>
              <a:buFont typeface="Stardos Stencil"/>
              <a:buNone/>
            </a:pPr>
            <a:r>
              <a:rPr lang="en-MY">
                <a:solidFill>
                  <a:srgbClr val="0070C0"/>
                </a:solidFill>
                <a:latin typeface="Stardos Stencil"/>
                <a:ea typeface="Stardos Stencil"/>
                <a:cs typeface="Stardos Stencil"/>
                <a:sym typeface="Stardos Stencil"/>
              </a:rPr>
              <a:t>FISSURE SEALANT</a:t>
            </a:r>
            <a:endParaRPr/>
          </a:p>
        </p:txBody>
      </p:sp>
      <p:sp>
        <p:nvSpPr>
          <p:cNvPr id="201" name="Google Shape;201;p6"/>
          <p:cNvSpPr txBox="1">
            <a:spLocks noGrp="1"/>
          </p:cNvSpPr>
          <p:nvPr>
            <p:ph type="body" idx="1"/>
          </p:nvPr>
        </p:nvSpPr>
        <p:spPr>
          <a:xfrm>
            <a:off x="695400" y="980728"/>
            <a:ext cx="9515400" cy="5760640"/>
          </a:xfrm>
          <a:prstGeom prst="rect">
            <a:avLst/>
          </a:prstGeom>
          <a:noFill/>
          <a:ln>
            <a:noFill/>
          </a:ln>
        </p:spPr>
        <p:txBody>
          <a:bodyPr spcFirstLastPara="1" wrap="square" lIns="91425" tIns="45700" rIns="91425" bIns="45700" anchor="t" anchorCtr="0">
            <a:noAutofit/>
          </a:bodyPr>
          <a:lstStyle/>
          <a:p>
            <a:pPr marL="0" lvl="0" indent="0" algn="just">
              <a:lnSpc>
                <a:spcPct val="107000"/>
              </a:lnSpc>
              <a:spcBef>
                <a:spcPts val="0"/>
              </a:spcBef>
              <a:buSzPts val="1920"/>
              <a:buNone/>
            </a:pPr>
            <a:r>
              <a:rPr lang="en-US" sz="2400" dirty="0">
                <a:latin typeface="Arial"/>
                <a:ea typeface="Arial"/>
                <a:cs typeface="Arial"/>
                <a:sym typeface="Arial"/>
              </a:rPr>
              <a:t>Systematic reviews and meta-analysis on effectiveness of fissure sealant in children with primary or mixed dentition. </a:t>
            </a:r>
            <a:r>
              <a:rPr lang="en-US" sz="1600" dirty="0">
                <a:latin typeface="Arial"/>
                <a:ea typeface="Arial"/>
                <a:cs typeface="Arial"/>
                <a:sym typeface="Arial"/>
              </a:rPr>
              <a:t>(Wright et al., 2016) level I)</a:t>
            </a:r>
            <a:endParaRPr lang="en-US" sz="2400" dirty="0"/>
          </a:p>
          <a:p>
            <a:pPr marL="342900" lvl="0" indent="-342900" algn="just" rtl="0">
              <a:lnSpc>
                <a:spcPct val="107000"/>
              </a:lnSpc>
              <a:spcBef>
                <a:spcPts val="1800"/>
              </a:spcBef>
              <a:spcAft>
                <a:spcPts val="0"/>
              </a:spcAft>
              <a:buClr>
                <a:schemeClr val="dk2"/>
              </a:buClr>
              <a:buSzPts val="1920"/>
              <a:buFont typeface="Arial"/>
              <a:buChar char="●"/>
            </a:pPr>
            <a:r>
              <a:rPr lang="en-MY" sz="2400" b="1" dirty="0">
                <a:solidFill>
                  <a:schemeClr val="dk2"/>
                </a:solidFill>
                <a:latin typeface="Arial"/>
                <a:ea typeface="Arial"/>
                <a:cs typeface="Arial"/>
                <a:sym typeface="Arial"/>
              </a:rPr>
              <a:t>Fissure sealant vs non placement of sealant</a:t>
            </a:r>
            <a:endParaRPr sz="2400" b="1" dirty="0">
              <a:solidFill>
                <a:schemeClr val="dk2"/>
              </a:solidFill>
              <a:latin typeface="Calibri"/>
              <a:ea typeface="Calibri"/>
              <a:cs typeface="Calibri"/>
              <a:sym typeface="Calibri"/>
            </a:endParaRPr>
          </a:p>
          <a:p>
            <a:pPr marL="742950" lvl="1" indent="-285750" algn="just" rtl="0">
              <a:lnSpc>
                <a:spcPct val="107000"/>
              </a:lnSpc>
              <a:spcBef>
                <a:spcPts val="1800"/>
              </a:spcBef>
              <a:spcAft>
                <a:spcPts val="0"/>
              </a:spcAft>
              <a:buSzPts val="1760"/>
              <a:buFont typeface="Noto Sans Symbols"/>
              <a:buChar char="⮚"/>
            </a:pPr>
            <a:r>
              <a:rPr lang="en-MY" sz="2200" dirty="0">
                <a:solidFill>
                  <a:srgbClr val="CC0000"/>
                </a:solidFill>
                <a:latin typeface="Arial"/>
                <a:ea typeface="Arial"/>
                <a:cs typeface="Arial"/>
                <a:sym typeface="Arial"/>
              </a:rPr>
              <a:t>76% reduction</a:t>
            </a:r>
            <a:r>
              <a:rPr lang="en-MY" sz="2200" dirty="0">
                <a:latin typeface="Arial"/>
                <a:ea typeface="Arial"/>
                <a:cs typeface="Arial"/>
                <a:sym typeface="Arial"/>
              </a:rPr>
              <a:t> in risk of developing caries within 2-3 years (OR= 0.24, 95% CI 0.19 to 0.30) </a:t>
            </a:r>
            <a:endParaRPr sz="2200" dirty="0">
              <a:latin typeface="Calibri"/>
              <a:ea typeface="Calibri"/>
              <a:cs typeface="Calibri"/>
              <a:sym typeface="Calibri"/>
            </a:endParaRPr>
          </a:p>
          <a:p>
            <a:pPr marL="742950" lvl="1" indent="-285750" algn="just" rtl="0">
              <a:lnSpc>
                <a:spcPct val="107000"/>
              </a:lnSpc>
              <a:spcBef>
                <a:spcPts val="1800"/>
              </a:spcBef>
              <a:spcAft>
                <a:spcPts val="0"/>
              </a:spcAft>
              <a:buSzPts val="1760"/>
              <a:buFont typeface="Noto Sans Symbols"/>
              <a:buChar char="⮚"/>
            </a:pPr>
            <a:r>
              <a:rPr lang="en-MY" sz="2200" dirty="0">
                <a:latin typeface="Arial"/>
                <a:ea typeface="Arial"/>
                <a:cs typeface="Arial"/>
                <a:sym typeface="Arial"/>
              </a:rPr>
              <a:t>79% reduction in risk of developing new caries within 4-7 years (OR=0.21, 95% CI 0.10 to 0.44) </a:t>
            </a:r>
            <a:endParaRPr sz="2200" dirty="0">
              <a:latin typeface="Calibri"/>
              <a:ea typeface="Calibri"/>
              <a:cs typeface="Calibri"/>
              <a:sym typeface="Calibri"/>
            </a:endParaRPr>
          </a:p>
          <a:p>
            <a:pPr marL="342900" lvl="0" indent="-342900" algn="just" rtl="0">
              <a:lnSpc>
                <a:spcPct val="107000"/>
              </a:lnSpc>
              <a:spcBef>
                <a:spcPts val="1800"/>
              </a:spcBef>
              <a:spcAft>
                <a:spcPts val="0"/>
              </a:spcAft>
              <a:buSzPts val="1920"/>
              <a:buFont typeface="Arial"/>
              <a:buChar char="●"/>
            </a:pPr>
            <a:r>
              <a:rPr lang="en-MY" sz="2400" b="1" dirty="0">
                <a:latin typeface="Arial"/>
                <a:ea typeface="Arial"/>
                <a:cs typeface="Arial"/>
                <a:sym typeface="Arial"/>
              </a:rPr>
              <a:t>Fissure sealant vs fluoride varnish </a:t>
            </a:r>
            <a:endParaRPr sz="2400" b="1" dirty="0">
              <a:latin typeface="Calibri"/>
              <a:ea typeface="Calibri"/>
              <a:cs typeface="Calibri"/>
              <a:sym typeface="Calibri"/>
            </a:endParaRPr>
          </a:p>
          <a:p>
            <a:pPr marL="742950" lvl="1" indent="-285750" algn="just" rtl="0">
              <a:lnSpc>
                <a:spcPct val="107000"/>
              </a:lnSpc>
              <a:spcBef>
                <a:spcPts val="1800"/>
              </a:spcBef>
              <a:spcAft>
                <a:spcPts val="0"/>
              </a:spcAft>
              <a:buSzPts val="1760"/>
              <a:buFont typeface="Noto Sans Symbols"/>
              <a:buChar char="⮚"/>
            </a:pPr>
            <a:r>
              <a:rPr lang="en-MY" sz="2200" dirty="0">
                <a:latin typeface="Arial"/>
                <a:ea typeface="Arial"/>
                <a:cs typeface="Arial"/>
                <a:sym typeface="Arial"/>
              </a:rPr>
              <a:t>73% reduction in risk of developing new caries within 2-3 years  (OR= 0.27, 95% CI, 0.11 to 0.69).</a:t>
            </a:r>
            <a:endParaRPr sz="2200" dirty="0">
              <a:latin typeface="Calibri"/>
              <a:ea typeface="Calibri"/>
              <a:cs typeface="Calibri"/>
              <a:sym typeface="Calibri"/>
            </a:endParaRPr>
          </a:p>
          <a:p>
            <a:pPr marL="742950" lvl="1" indent="-285750" algn="just" rtl="0">
              <a:lnSpc>
                <a:spcPct val="107000"/>
              </a:lnSpc>
              <a:spcBef>
                <a:spcPts val="1800"/>
              </a:spcBef>
              <a:spcAft>
                <a:spcPts val="0"/>
              </a:spcAft>
              <a:buSzPts val="1760"/>
              <a:buFont typeface="Noto Sans Symbols"/>
              <a:buChar char="⮚"/>
            </a:pPr>
            <a:r>
              <a:rPr lang="en-MY" sz="2200" dirty="0">
                <a:latin typeface="Arial"/>
                <a:ea typeface="Arial"/>
                <a:cs typeface="Arial"/>
                <a:sym typeface="Arial"/>
              </a:rPr>
              <a:t>81% reduction in risk of developing new caries within 4-7 years (OR=0.19, 95% CI 0.07 to 0.51) </a:t>
            </a:r>
            <a:endParaRPr sz="2200" dirty="0">
              <a:latin typeface="Calibri"/>
              <a:ea typeface="Calibri"/>
              <a:cs typeface="Calibri"/>
              <a:sym typeface="Calibri"/>
            </a:endParaRPr>
          </a:p>
          <a:p>
            <a:pPr marL="342900" lvl="0" indent="-220980" algn="l" rtl="0">
              <a:spcBef>
                <a:spcPts val="1800"/>
              </a:spcBef>
              <a:spcAft>
                <a:spcPts val="0"/>
              </a:spcAft>
              <a:buSzPts val="1920"/>
              <a:buNone/>
            </a:pPr>
            <a:endParaRPr sz="2400" dirty="0"/>
          </a:p>
        </p:txBody>
      </p:sp>
      <p:sp>
        <p:nvSpPr>
          <p:cNvPr id="202" name="Google Shape;202;p6"/>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MY"/>
              <a:t>8</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1">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1">
                                            <p:txEl>
                                              <p:pRg st="3" end="3"/>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01">
                                            <p:txEl>
                                              <p:pRg st="5" end="5"/>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1">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7"/>
        <p:cNvGrpSpPr/>
        <p:nvPr/>
      </p:nvGrpSpPr>
      <p:grpSpPr>
        <a:xfrm>
          <a:off x="0" y="0"/>
          <a:ext cx="0" cy="0"/>
          <a:chOff x="0" y="0"/>
          <a:chExt cx="0" cy="0"/>
        </a:xfrm>
      </p:grpSpPr>
      <p:sp>
        <p:nvSpPr>
          <p:cNvPr id="208" name="Google Shape;208;p7"/>
          <p:cNvSpPr txBox="1">
            <a:spLocks noGrp="1"/>
          </p:cNvSpPr>
          <p:nvPr>
            <p:ph type="title"/>
          </p:nvPr>
        </p:nvSpPr>
        <p:spPr>
          <a:xfrm>
            <a:off x="2003435" y="134330"/>
            <a:ext cx="8229600" cy="764704"/>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Clr>
                <a:srgbClr val="0070C0"/>
              </a:buClr>
              <a:buSzPts val="3600"/>
              <a:buFont typeface="Stardos Stencil"/>
              <a:buNone/>
            </a:pPr>
            <a:r>
              <a:rPr lang="en-MY">
                <a:solidFill>
                  <a:srgbClr val="0070C0"/>
                </a:solidFill>
                <a:latin typeface="Stardos Stencil"/>
                <a:ea typeface="Stardos Stencil"/>
                <a:cs typeface="Stardos Stencil"/>
                <a:sym typeface="Stardos Stencil"/>
              </a:rPr>
              <a:t>FISSURE SEALANT</a:t>
            </a:r>
            <a:endParaRPr/>
          </a:p>
        </p:txBody>
      </p:sp>
      <p:sp>
        <p:nvSpPr>
          <p:cNvPr id="209" name="Google Shape;209;p7"/>
          <p:cNvSpPr txBox="1">
            <a:spLocks noGrp="1"/>
          </p:cNvSpPr>
          <p:nvPr>
            <p:ph type="body" idx="1"/>
          </p:nvPr>
        </p:nvSpPr>
        <p:spPr>
          <a:xfrm>
            <a:off x="1731046" y="1156742"/>
            <a:ext cx="8496944" cy="5184576"/>
          </a:xfrm>
          <a:prstGeom prst="rect">
            <a:avLst/>
          </a:prstGeom>
          <a:noFill/>
          <a:ln>
            <a:noFill/>
          </a:ln>
        </p:spPr>
        <p:txBody>
          <a:bodyPr spcFirstLastPara="1" wrap="square" lIns="91425" tIns="45700" rIns="91425" bIns="45700" anchor="t" anchorCtr="0">
            <a:noAutofit/>
          </a:bodyPr>
          <a:lstStyle/>
          <a:p>
            <a:pPr marL="0" lvl="0" indent="0" algn="just" rtl="0">
              <a:lnSpc>
                <a:spcPct val="107000"/>
              </a:lnSpc>
              <a:spcBef>
                <a:spcPts val="1800"/>
              </a:spcBef>
              <a:spcAft>
                <a:spcPts val="0"/>
              </a:spcAft>
              <a:buSzPts val="1920"/>
              <a:buNone/>
            </a:pPr>
            <a:r>
              <a:rPr lang="en-MY" sz="2400" dirty="0">
                <a:latin typeface="Arial"/>
                <a:ea typeface="Arial"/>
                <a:cs typeface="Arial"/>
                <a:sym typeface="Arial"/>
              </a:rPr>
              <a:t>Different </a:t>
            </a:r>
            <a:r>
              <a:rPr lang="en-MY" sz="2400" dirty="0">
                <a:solidFill>
                  <a:schemeClr val="accent5"/>
                </a:solidFill>
                <a:latin typeface="Arial"/>
                <a:ea typeface="Arial"/>
                <a:cs typeface="Arial"/>
                <a:sym typeface="Arial"/>
              </a:rPr>
              <a:t>types of materials</a:t>
            </a:r>
            <a:r>
              <a:rPr lang="en-MY" sz="2400" dirty="0">
                <a:latin typeface="Arial"/>
                <a:ea typeface="Arial"/>
                <a:cs typeface="Arial"/>
                <a:sym typeface="Arial"/>
              </a:rPr>
              <a:t> used as fissure sealants</a:t>
            </a:r>
            <a:endParaRPr dirty="0"/>
          </a:p>
          <a:p>
            <a:pPr marL="342900" lvl="0" indent="-342900" algn="just" rtl="0">
              <a:lnSpc>
                <a:spcPct val="107000"/>
              </a:lnSpc>
              <a:spcBef>
                <a:spcPts val="1800"/>
              </a:spcBef>
              <a:spcAft>
                <a:spcPts val="0"/>
              </a:spcAft>
              <a:buSzPts val="1920"/>
              <a:buFont typeface="Noto Sans Symbols"/>
              <a:buChar char="▪"/>
            </a:pPr>
            <a:r>
              <a:rPr lang="en-MY" sz="2400" b="1" dirty="0">
                <a:latin typeface="Arial"/>
                <a:ea typeface="Arial"/>
                <a:cs typeface="Arial"/>
                <a:sym typeface="Arial"/>
              </a:rPr>
              <a:t>Retention of sealant</a:t>
            </a:r>
            <a:r>
              <a:rPr lang="en-MY" sz="2400" dirty="0">
                <a:latin typeface="Arial"/>
                <a:ea typeface="Arial"/>
                <a:cs typeface="Arial"/>
                <a:sym typeface="Arial"/>
              </a:rPr>
              <a:t> </a:t>
            </a:r>
            <a:endParaRPr dirty="0"/>
          </a:p>
          <a:p>
            <a:pPr marL="685800" lvl="1" indent="-285750" algn="just" rtl="0">
              <a:lnSpc>
                <a:spcPct val="107000"/>
              </a:lnSpc>
              <a:spcBef>
                <a:spcPts val="1800"/>
              </a:spcBef>
              <a:spcAft>
                <a:spcPts val="0"/>
              </a:spcAft>
              <a:buSzPts val="1920"/>
              <a:buFont typeface="Noto Sans Symbols"/>
              <a:buChar char="⮚"/>
            </a:pPr>
            <a:r>
              <a:rPr lang="en-MY" sz="2400" u="sng" dirty="0">
                <a:latin typeface="Arial"/>
                <a:ea typeface="Arial"/>
                <a:cs typeface="Arial"/>
                <a:sym typeface="Arial"/>
              </a:rPr>
              <a:t>Glass ionomer </a:t>
            </a:r>
            <a:r>
              <a:rPr lang="en-MY" sz="2400" dirty="0">
                <a:latin typeface="Arial"/>
                <a:ea typeface="Arial"/>
                <a:cs typeface="Arial"/>
                <a:sym typeface="Arial"/>
              </a:rPr>
              <a:t>sealants had a </a:t>
            </a:r>
            <a:r>
              <a:rPr lang="en-MY" sz="2400" dirty="0">
                <a:solidFill>
                  <a:srgbClr val="C00000"/>
                </a:solidFill>
                <a:latin typeface="Arial"/>
                <a:ea typeface="Arial"/>
                <a:cs typeface="Arial"/>
                <a:sym typeface="Arial"/>
              </a:rPr>
              <a:t>5 times </a:t>
            </a:r>
            <a:r>
              <a:rPr lang="en-MY" sz="2400" dirty="0">
                <a:latin typeface="Arial"/>
                <a:ea typeface="Arial"/>
                <a:cs typeface="Arial"/>
                <a:sym typeface="Arial"/>
              </a:rPr>
              <a:t>greater chance of being dislodged compared with </a:t>
            </a:r>
            <a:r>
              <a:rPr lang="en-MY" sz="2400" u="sng" dirty="0">
                <a:latin typeface="Arial"/>
                <a:ea typeface="Arial"/>
                <a:cs typeface="Arial"/>
                <a:sym typeface="Arial"/>
              </a:rPr>
              <a:t>resin based </a:t>
            </a:r>
            <a:r>
              <a:rPr lang="en-MY" sz="2400" dirty="0">
                <a:latin typeface="Arial"/>
                <a:ea typeface="Arial"/>
                <a:cs typeface="Arial"/>
                <a:sym typeface="Arial"/>
              </a:rPr>
              <a:t>sealants (OR=5.06, 95% CI 181 to 14.13). </a:t>
            </a:r>
            <a:endParaRPr dirty="0"/>
          </a:p>
          <a:p>
            <a:pPr marL="685800" lvl="1" indent="-285750" algn="just" rtl="0">
              <a:lnSpc>
                <a:spcPct val="107000"/>
              </a:lnSpc>
              <a:spcBef>
                <a:spcPts val="1800"/>
              </a:spcBef>
              <a:spcAft>
                <a:spcPts val="0"/>
              </a:spcAft>
              <a:buSzPts val="1920"/>
              <a:buFont typeface="Noto Sans Symbols"/>
              <a:buChar char="⮚"/>
            </a:pPr>
            <a:r>
              <a:rPr lang="en-MY" sz="2400" u="sng" dirty="0">
                <a:latin typeface="Arial"/>
                <a:ea typeface="Arial"/>
                <a:cs typeface="Arial"/>
                <a:sym typeface="Arial"/>
              </a:rPr>
              <a:t>Glass ionomer </a:t>
            </a:r>
            <a:r>
              <a:rPr lang="en-MY" sz="2400" dirty="0">
                <a:latin typeface="Arial"/>
                <a:ea typeface="Arial"/>
                <a:cs typeface="Arial"/>
                <a:sym typeface="Arial"/>
              </a:rPr>
              <a:t>sealants had </a:t>
            </a:r>
            <a:r>
              <a:rPr lang="en-MY" sz="2400" dirty="0">
                <a:solidFill>
                  <a:srgbClr val="C00000"/>
                </a:solidFill>
                <a:latin typeface="Arial"/>
                <a:ea typeface="Arial"/>
                <a:cs typeface="Arial"/>
                <a:sym typeface="Arial"/>
              </a:rPr>
              <a:t>3 times </a:t>
            </a:r>
            <a:r>
              <a:rPr lang="en-MY" sz="2400" dirty="0">
                <a:latin typeface="Arial"/>
                <a:ea typeface="Arial"/>
                <a:cs typeface="Arial"/>
                <a:sym typeface="Arial"/>
              </a:rPr>
              <a:t>greater chance of being dislodged compared with </a:t>
            </a:r>
            <a:r>
              <a:rPr lang="en-MY" sz="2400" u="sng" dirty="0">
                <a:latin typeface="Arial"/>
                <a:ea typeface="Arial"/>
                <a:cs typeface="Arial"/>
                <a:sym typeface="Arial"/>
              </a:rPr>
              <a:t>resin modified glass ionomer</a:t>
            </a:r>
            <a:r>
              <a:rPr lang="en-MY" sz="2400" dirty="0">
                <a:latin typeface="Arial"/>
                <a:ea typeface="Arial"/>
                <a:cs typeface="Arial"/>
                <a:sym typeface="Arial"/>
              </a:rPr>
              <a:t> sealants (OR=3.21, 95 %CI; 1.87 to 5.51).</a:t>
            </a:r>
            <a:endParaRPr sz="2400" dirty="0">
              <a:latin typeface="Calibri"/>
              <a:ea typeface="Calibri"/>
              <a:cs typeface="Calibri"/>
              <a:sym typeface="Calibri"/>
            </a:endParaRPr>
          </a:p>
          <a:p>
            <a:pPr marL="342900" lvl="0" indent="-241300" algn="just" rtl="0">
              <a:lnSpc>
                <a:spcPct val="107000"/>
              </a:lnSpc>
              <a:spcBef>
                <a:spcPts val="1800"/>
              </a:spcBef>
              <a:spcAft>
                <a:spcPts val="0"/>
              </a:spcAft>
              <a:buSzPts val="1600"/>
              <a:buFont typeface="Arial"/>
              <a:buNone/>
            </a:pPr>
            <a:endParaRPr sz="2000" dirty="0">
              <a:latin typeface="Calibri"/>
              <a:ea typeface="Calibri"/>
              <a:cs typeface="Calibri"/>
              <a:sym typeface="Calibri"/>
            </a:endParaRPr>
          </a:p>
          <a:p>
            <a:pPr marL="342900" lvl="0" indent="-241300" algn="l" rtl="0">
              <a:spcBef>
                <a:spcPts val="1800"/>
              </a:spcBef>
              <a:spcAft>
                <a:spcPts val="0"/>
              </a:spcAft>
              <a:buSzPts val="1600"/>
              <a:buNone/>
            </a:pPr>
            <a:endParaRPr sz="2000" dirty="0"/>
          </a:p>
        </p:txBody>
      </p:sp>
      <p:sp>
        <p:nvSpPr>
          <p:cNvPr id="210" name="Google Shape;210;p7"/>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MY"/>
              <a:t>9</a:t>
            </a:fld>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9">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0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Facet">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1582</Words>
  <Application>Microsoft Office PowerPoint</Application>
  <PresentationFormat>Widescreen</PresentationFormat>
  <Paragraphs>144</Paragraphs>
  <Slides>20</Slides>
  <Notes>20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Stardos Stencil</vt:lpstr>
      <vt:lpstr>Arial</vt:lpstr>
      <vt:lpstr>Times New Roman</vt:lpstr>
      <vt:lpstr>Noto Sans Symbols</vt:lpstr>
      <vt:lpstr>Arial Rounded</vt:lpstr>
      <vt:lpstr>Trebuchet MS</vt:lpstr>
      <vt:lpstr>Calibri</vt:lpstr>
      <vt:lpstr>Facet</vt:lpstr>
      <vt:lpstr>PowerPoint Presentation</vt:lpstr>
      <vt:lpstr>PREVENTION METHOD Part 2</vt:lpstr>
      <vt:lpstr>TOPICAL FLUORIDE</vt:lpstr>
      <vt:lpstr>TOPICAL FLUORIDE</vt:lpstr>
      <vt:lpstr>TOPICAL FLUORIDE</vt:lpstr>
      <vt:lpstr>TOPICAL FLUORIDE</vt:lpstr>
      <vt:lpstr>PowerPoint Presentation</vt:lpstr>
      <vt:lpstr>FISSURE SEALANT</vt:lpstr>
      <vt:lpstr>FISSURE SEALANT</vt:lpstr>
      <vt:lpstr>PowerPoint Presentation</vt:lpstr>
      <vt:lpstr>FISSURE SEALANT</vt:lpstr>
      <vt:lpstr>PowerPoint Presentation</vt:lpstr>
      <vt:lpstr>CASEIN PHOSPHOPEPTIDE-AMORPHOUS  CALCIUM PHOSPHATE</vt:lpstr>
      <vt:lpstr>CASEIN PHOSPHOPEPTIDE-AMORPHOUS  CALCIUM PHOSPHATE</vt:lpstr>
      <vt:lpstr>PowerPoint Presentation</vt:lpstr>
      <vt:lpstr>OTHER PREVENTIVE MATERIAL</vt:lpstr>
      <vt:lpstr>WATER FLUORIDATION</vt:lpstr>
      <vt:lpstr>WATER FLUORIDATION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Sourabh</dc:creator>
  <cp:lastModifiedBy>OHCIS</cp:lastModifiedBy>
  <cp:revision>2</cp:revision>
  <dcterms:created xsi:type="dcterms:W3CDTF">2019-12-13T13:11:00Z</dcterms:created>
  <dcterms:modified xsi:type="dcterms:W3CDTF">2025-09-30T03:39:52Z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1033-11.2.0.9150</vt:lpwstr>
  </property>
</Properties>
</file>